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474" r:id="rId3"/>
    <p:sldId id="450" r:id="rId4"/>
    <p:sldId id="475" r:id="rId5"/>
    <p:sldId id="476" r:id="rId6"/>
    <p:sldId id="477" r:id="rId7"/>
    <p:sldId id="478" r:id="rId8"/>
    <p:sldId id="479" r:id="rId9"/>
    <p:sldId id="480" r:id="rId10"/>
    <p:sldId id="481" r:id="rId11"/>
    <p:sldId id="482" r:id="rId12"/>
    <p:sldId id="483" r:id="rId13"/>
    <p:sldId id="349" r:id="rId14"/>
    <p:sldId id="357" r:id="rId15"/>
    <p:sldId id="486" r:id="rId16"/>
    <p:sldId id="487" r:id="rId17"/>
    <p:sldId id="436" r:id="rId18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35E3"/>
    <a:srgbClr val="DA00FF"/>
    <a:srgbClr val="A5A5E9"/>
    <a:srgbClr val="1FE0E0"/>
    <a:srgbClr val="FC1107"/>
    <a:srgbClr val="EB070B"/>
    <a:srgbClr val="C32A10"/>
    <a:srgbClr val="008000"/>
    <a:srgbClr val="800040"/>
    <a:srgbClr val="FFC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6" autoAdjust="0"/>
    <p:restoredTop sz="94660"/>
  </p:normalViewPr>
  <p:slideViewPr>
    <p:cSldViewPr>
      <p:cViewPr varScale="1">
        <p:scale>
          <a:sx n="114" d="100"/>
          <a:sy n="114" d="100"/>
        </p:scale>
        <p:origin x="12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520" y="-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6.xml"/><Relationship Id="rId1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image" Target="../media/image78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12" Type="http://schemas.openxmlformats.org/officeDocument/2006/relationships/image" Target="../media/image77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6" Type="http://schemas.openxmlformats.org/officeDocument/2006/relationships/image" Target="../media/image71.emf"/><Relationship Id="rId11" Type="http://schemas.openxmlformats.org/officeDocument/2006/relationships/image" Target="../media/image76.emf"/><Relationship Id="rId5" Type="http://schemas.openxmlformats.org/officeDocument/2006/relationships/image" Target="../media/image70.emf"/><Relationship Id="rId10" Type="http://schemas.openxmlformats.org/officeDocument/2006/relationships/image" Target="../media/image75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12" Type="http://schemas.openxmlformats.org/officeDocument/2006/relationships/image" Target="../media/image90.emf"/><Relationship Id="rId2" Type="http://schemas.openxmlformats.org/officeDocument/2006/relationships/image" Target="../media/image80.wmf"/><Relationship Id="rId1" Type="http://schemas.openxmlformats.org/officeDocument/2006/relationships/image" Target="../media/image79.emf"/><Relationship Id="rId6" Type="http://schemas.openxmlformats.org/officeDocument/2006/relationships/image" Target="../media/image84.emf"/><Relationship Id="rId11" Type="http://schemas.openxmlformats.org/officeDocument/2006/relationships/image" Target="../media/image89.emf"/><Relationship Id="rId5" Type="http://schemas.openxmlformats.org/officeDocument/2006/relationships/image" Target="../media/image83.emf"/><Relationship Id="rId10" Type="http://schemas.openxmlformats.org/officeDocument/2006/relationships/image" Target="../media/image88.emf"/><Relationship Id="rId4" Type="http://schemas.openxmlformats.org/officeDocument/2006/relationships/image" Target="../media/image82.emf"/><Relationship Id="rId9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w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0.emf"/><Relationship Id="rId5" Type="http://schemas.openxmlformats.org/officeDocument/2006/relationships/image" Target="../media/image22.emf"/><Relationship Id="rId4" Type="http://schemas.openxmlformats.org/officeDocument/2006/relationships/image" Target="../media/image4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4" tIns="45682" rIns="91364" bIns="4568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67150" y="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4" tIns="45682" rIns="91364" bIns="4568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5075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4" tIns="45682" rIns="91364" bIns="4568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67150" y="8855075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4" tIns="45682" rIns="91364" bIns="4568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9C1538-8C06-C145-B348-B6B904A0B8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51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4" tIns="45682" rIns="91364" bIns="45682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7150" y="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4" tIns="45682" rIns="91364" bIns="4568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82675" y="688975"/>
            <a:ext cx="4679950" cy="3509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427538"/>
            <a:ext cx="5056187" cy="419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4" tIns="45682" rIns="91364" bIns="456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5075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4" tIns="45682" rIns="91364" bIns="4568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7150" y="8855075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4" tIns="45682" rIns="91364" bIns="45682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A808DF4-B55E-EC42-B023-904EB67A618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56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2551CB92-1B25-5043-8D60-A63D65CD48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5723041E-C350-1F46-8052-9098AD187D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82CD812D-799D-2744-A9FB-C71A2F5C26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5F26640-AA55-7E45-BE61-A2C8AAF1C105}" type="slidenum">
              <a:rPr lang="en-US" altLang="en-US" sz="1200" smtClean="0"/>
              <a:pPr/>
              <a:t>14</a:t>
            </a:fld>
            <a:endParaRPr lang="en-US" altLang="en-US" sz="12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4287DF-7913-214B-85B8-36DF4F1342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 1 Sinusoids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15-</a:t>
            </a:r>
            <a:fld id="{25E6C7D9-E153-A246-A118-12F94377C0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85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0-</a:t>
            </a:r>
            <a:fld id="{F0256674-A60C-E94E-9F9F-1C820431AC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5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304800"/>
            <a:ext cx="20764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769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0-</a:t>
            </a:r>
            <a:fld id="{7881BF9C-558B-2145-8DFD-3FA67EFD8A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534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752600"/>
            <a:ext cx="3810000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000500"/>
            <a:ext cx="3810000" cy="209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752600"/>
            <a:ext cx="38100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13 - </a:t>
            </a:r>
            <a:fld id="{A48862A2-2423-E34C-BCA6-96098310EC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0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15-</a:t>
            </a:r>
            <a:fld id="{48456A70-0021-B84E-925B-88B7CCC4D2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2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15-</a:t>
            </a:r>
            <a:fld id="{33EDC96D-55DE-CA44-A250-A00E3EA1FE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6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767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0767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15-</a:t>
            </a:r>
            <a:fld id="{95762E6C-DE49-564A-8C5A-CB9F777757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72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15-</a:t>
            </a:r>
            <a:fld id="{B41D315A-3C59-1141-9ADA-E7C044A046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3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15-</a:t>
            </a:r>
            <a:fld id="{A4D5F681-E361-EC4F-A31C-2C64434285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7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15-</a:t>
            </a:r>
            <a:fld id="{8B3C100E-1D49-9B4B-9283-CFA0E9FD43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8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0-</a:t>
            </a:r>
            <a:fld id="{98833C8E-FE58-5C4B-9D16-66EC237C2A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1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0-</a:t>
            </a:r>
            <a:fld id="{77728885-51BE-1D4A-AD7E-30D0C367FA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35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305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3058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r>
              <a:rPr lang="en-US" dirty="0"/>
              <a:t>15-</a:t>
            </a:r>
            <a:fld id="{B4EAA76D-941B-F24A-9A99-FA0C585D58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 autoUpdateAnimBg="0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6600FF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6600FF"/>
          </a:solidFill>
          <a:latin typeface="Times New Roman" pitchFamily="18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6600FF"/>
          </a:solidFill>
          <a:latin typeface="Times New Roman" pitchFamily="18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6600FF"/>
          </a:solidFill>
          <a:latin typeface="Times New Roman" pitchFamily="18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6600FF"/>
          </a:solidFill>
          <a:latin typeface="Times New Roman" pitchFamily="18" charset="0"/>
          <a:ea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6600FF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6600FF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6600FF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6600FF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 b="1">
          <a:solidFill>
            <a:srgbClr val="CC00CC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oleObject" Target="../embeddings/oleObject60.bin"/><Relationship Id="rId18" Type="http://schemas.openxmlformats.org/officeDocument/2006/relationships/oleObject" Target="../embeddings/oleObject63.bin"/><Relationship Id="rId3" Type="http://schemas.openxmlformats.org/officeDocument/2006/relationships/oleObject" Target="../embeddings/oleObject55.bin"/><Relationship Id="rId21" Type="http://schemas.openxmlformats.org/officeDocument/2006/relationships/image" Target="../media/image65.emf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61.emf"/><Relationship Id="rId1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oleObject64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5" Type="http://schemas.openxmlformats.org/officeDocument/2006/relationships/image" Target="../media/image62.emf"/><Relationship Id="rId10" Type="http://schemas.openxmlformats.org/officeDocument/2006/relationships/image" Target="../media/image60.emf"/><Relationship Id="rId19" Type="http://schemas.openxmlformats.org/officeDocument/2006/relationships/image" Target="../media/image64.emf"/><Relationship Id="rId4" Type="http://schemas.openxmlformats.org/officeDocument/2006/relationships/image" Target="../media/image57.emf"/><Relationship Id="rId9" Type="http://schemas.openxmlformats.org/officeDocument/2006/relationships/oleObject" Target="../embeddings/oleObject58.bin"/><Relationship Id="rId14" Type="http://schemas.openxmlformats.org/officeDocument/2006/relationships/oleObject" Target="../embeddings/oleObject6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6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73.emf"/><Relationship Id="rId26" Type="http://schemas.openxmlformats.org/officeDocument/2006/relationships/image" Target="../media/image77.emf"/><Relationship Id="rId3" Type="http://schemas.openxmlformats.org/officeDocument/2006/relationships/oleObject" Target="../embeddings/oleObject66.bin"/><Relationship Id="rId21" Type="http://schemas.openxmlformats.org/officeDocument/2006/relationships/oleObject" Target="../embeddings/oleObject75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70.emf"/><Relationship Id="rId17" Type="http://schemas.openxmlformats.org/officeDocument/2006/relationships/oleObject" Target="../embeddings/oleObject73.bin"/><Relationship Id="rId25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2.emf"/><Relationship Id="rId20" Type="http://schemas.openxmlformats.org/officeDocument/2006/relationships/image" Target="../media/image74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7.emf"/><Relationship Id="rId11" Type="http://schemas.openxmlformats.org/officeDocument/2006/relationships/oleObject" Target="../embeddings/oleObject70.bin"/><Relationship Id="rId24" Type="http://schemas.openxmlformats.org/officeDocument/2006/relationships/image" Target="../media/image76.emf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23" Type="http://schemas.openxmlformats.org/officeDocument/2006/relationships/oleObject" Target="../embeddings/oleObject76.bin"/><Relationship Id="rId28" Type="http://schemas.openxmlformats.org/officeDocument/2006/relationships/image" Target="../media/image78.emf"/><Relationship Id="rId10" Type="http://schemas.openxmlformats.org/officeDocument/2006/relationships/image" Target="../media/image69.emf"/><Relationship Id="rId19" Type="http://schemas.openxmlformats.org/officeDocument/2006/relationships/oleObject" Target="../embeddings/oleObject74.bin"/><Relationship Id="rId4" Type="http://schemas.openxmlformats.org/officeDocument/2006/relationships/image" Target="../media/image66.e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71.emf"/><Relationship Id="rId22" Type="http://schemas.openxmlformats.org/officeDocument/2006/relationships/image" Target="../media/image75.emf"/><Relationship Id="rId27" Type="http://schemas.openxmlformats.org/officeDocument/2006/relationships/oleObject" Target="../embeddings/oleObject78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86.emf"/><Relationship Id="rId26" Type="http://schemas.openxmlformats.org/officeDocument/2006/relationships/image" Target="../media/image90.emf"/><Relationship Id="rId3" Type="http://schemas.openxmlformats.org/officeDocument/2006/relationships/oleObject" Target="../embeddings/oleObject79.bin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83.emf"/><Relationship Id="rId17" Type="http://schemas.openxmlformats.org/officeDocument/2006/relationships/oleObject" Target="../embeddings/oleObject86.bin"/><Relationship Id="rId25" Type="http://schemas.openxmlformats.org/officeDocument/2006/relationships/oleObject" Target="../embeddings/oleObject90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5.emf"/><Relationship Id="rId20" Type="http://schemas.openxmlformats.org/officeDocument/2006/relationships/image" Target="../media/image87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83.bin"/><Relationship Id="rId24" Type="http://schemas.openxmlformats.org/officeDocument/2006/relationships/image" Target="../media/image89.emf"/><Relationship Id="rId5" Type="http://schemas.openxmlformats.org/officeDocument/2006/relationships/oleObject" Target="../embeddings/oleObject80.bin"/><Relationship Id="rId15" Type="http://schemas.openxmlformats.org/officeDocument/2006/relationships/oleObject" Target="../embeddings/oleObject85.bin"/><Relationship Id="rId23" Type="http://schemas.openxmlformats.org/officeDocument/2006/relationships/oleObject" Target="../embeddings/oleObject89.bin"/><Relationship Id="rId10" Type="http://schemas.openxmlformats.org/officeDocument/2006/relationships/image" Target="../media/image82.emf"/><Relationship Id="rId19" Type="http://schemas.openxmlformats.org/officeDocument/2006/relationships/oleObject" Target="../embeddings/oleObject87.bin"/><Relationship Id="rId4" Type="http://schemas.openxmlformats.org/officeDocument/2006/relationships/image" Target="../media/image79.emf"/><Relationship Id="rId9" Type="http://schemas.openxmlformats.org/officeDocument/2006/relationships/oleObject" Target="../embeddings/oleObject82.bin"/><Relationship Id="rId14" Type="http://schemas.openxmlformats.org/officeDocument/2006/relationships/image" Target="../media/image84.emf"/><Relationship Id="rId22" Type="http://schemas.openxmlformats.org/officeDocument/2006/relationships/image" Target="../media/image8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1.0/legalcode" TargetMode="External"/><Relationship Id="rId2" Type="http://schemas.openxmlformats.org/officeDocument/2006/relationships/hyperlink" Target="http://creativecommons.org/licenses/by-nc-sa/1.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5.emf"/><Relationship Id="rId26" Type="http://schemas.openxmlformats.org/officeDocument/2006/relationships/image" Target="../media/image18.emf"/><Relationship Id="rId3" Type="http://schemas.openxmlformats.org/officeDocument/2006/relationships/oleObject" Target="../embeddings/oleObject8.bin"/><Relationship Id="rId21" Type="http://schemas.openxmlformats.org/officeDocument/2006/relationships/oleObject" Target="../embeddings/oleObject17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2.emf"/><Relationship Id="rId17" Type="http://schemas.openxmlformats.org/officeDocument/2006/relationships/oleObject" Target="../embeddings/oleObject15.bin"/><Relationship Id="rId25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21.png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image" Target="../media/image20.png"/><Relationship Id="rId28" Type="http://schemas.openxmlformats.org/officeDocument/2006/relationships/image" Target="../media/image19.emf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16.bin"/><Relationship Id="rId4" Type="http://schemas.openxmlformats.org/officeDocument/2006/relationships/image" Target="../media/image8.e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3.emf"/><Relationship Id="rId22" Type="http://schemas.openxmlformats.org/officeDocument/2006/relationships/image" Target="../media/image17.emf"/><Relationship Id="rId27" Type="http://schemas.openxmlformats.org/officeDocument/2006/relationships/oleObject" Target="../embeddings/oleObject1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29.emf"/><Relationship Id="rId3" Type="http://schemas.openxmlformats.org/officeDocument/2006/relationships/oleObject" Target="../embeddings/oleObject20.bin"/><Relationship Id="rId21" Type="http://schemas.openxmlformats.org/officeDocument/2006/relationships/oleObject" Target="../embeddings/oleObject29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6.emf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emf"/><Relationship Id="rId20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23" Type="http://schemas.openxmlformats.org/officeDocument/2006/relationships/image" Target="../media/image32.png"/><Relationship Id="rId10" Type="http://schemas.openxmlformats.org/officeDocument/2006/relationships/image" Target="../media/image25.e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7.emf"/><Relationship Id="rId22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oleObject" Target="../embeddings/oleObject35.bin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36.e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oleObject" Target="../embeddings/oleObject41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5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e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48.bin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447800"/>
            <a:ext cx="91440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</a:rPr>
              <a:t>Continuous-Time Fourier Transform</a:t>
            </a:r>
          </a:p>
        </p:txBody>
      </p:sp>
      <p:sp>
        <p:nvSpPr>
          <p:cNvPr id="2051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838200" y="2895600"/>
            <a:ext cx="7696200" cy="1752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charset="0"/>
              </a:rPr>
              <a:t>Prof. Brian L. Evans</a:t>
            </a:r>
            <a:endParaRPr lang="en-US" dirty="0">
              <a:latin typeface="Times New Roman" charset="0"/>
            </a:endParaRPr>
          </a:p>
          <a:p>
            <a:r>
              <a:rPr lang="en-US" dirty="0">
                <a:latin typeface="Times New Roman" charset="0"/>
              </a:rPr>
              <a:t>Dept. of Electrical and Computer Engineering</a:t>
            </a:r>
          </a:p>
          <a:p>
            <a:r>
              <a:rPr lang="en-US" dirty="0">
                <a:latin typeface="Times New Roman" charset="0"/>
              </a:rPr>
              <a:t>The University of Texas at Austin</a:t>
            </a: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0" y="68580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0" i="1" dirty="0">
                <a:solidFill>
                  <a:schemeClr val="tx1"/>
                </a:solidFill>
              </a:rPr>
              <a:t>EE 313 Linear Systems and Signals                          Fall 2021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2053" name="Text Box 8"/>
          <p:cNvSpPr txBox="1">
            <a:spLocks noChangeArrowheads="1"/>
          </p:cNvSpPr>
          <p:nvPr/>
        </p:nvSpPr>
        <p:spPr bwMode="auto">
          <a:xfrm>
            <a:off x="0" y="5943600"/>
            <a:ext cx="9144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b="0" i="1" dirty="0"/>
              <a:t>Lecture 15                     http://</a:t>
            </a:r>
            <a:r>
              <a:rPr lang="en-US" sz="2000" b="0" i="1" dirty="0" err="1"/>
              <a:t>www.ece.utexas.edu</a:t>
            </a:r>
            <a:r>
              <a:rPr lang="en-US" sz="2000" b="0" i="1" dirty="0"/>
              <a:t>/~</a:t>
            </a:r>
            <a:r>
              <a:rPr lang="en-US" sz="2000" b="0" i="1" dirty="0" err="1"/>
              <a:t>bevans</a:t>
            </a:r>
            <a:r>
              <a:rPr lang="en-US" sz="2000" b="0" i="1" dirty="0"/>
              <a:t>/courses/signals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56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Textbook: McClellan, Schafer &amp; Yoder, </a:t>
            </a:r>
            <a:r>
              <a:rPr lang="en-US" sz="2000" i="1" dirty="0">
                <a:solidFill>
                  <a:srgbClr val="0000FF"/>
                </a:solidFill>
              </a:rPr>
              <a:t>Signal Processing First, </a:t>
            </a:r>
            <a:r>
              <a:rPr lang="en-US" sz="2000" dirty="0">
                <a:solidFill>
                  <a:srgbClr val="0000FF"/>
                </a:solidFill>
              </a:rPr>
              <a:t>2003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4605" y="1447800"/>
            <a:ext cx="6324600" cy="533400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en-US" dirty="0"/>
              <a:t>For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 </a:t>
            </a:r>
            <a:r>
              <a:rPr lang="en-US" dirty="0"/>
              <a:t>0 and given 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</a:t>
            </a:r>
            <a:r>
              <a:rPr lang="en-US" dirty="0">
                <a:sym typeface="Symbol" charset="0"/>
              </a:rPr>
              <a:t>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 err="1"/>
              <a:t>j</a:t>
            </a:r>
            <a:r>
              <a:rPr lang="en-US" i="1" dirty="0" err="1">
                <a:latin typeface="Symbol" charset="2"/>
                <a:cs typeface="Symbol" charset="2"/>
              </a:rPr>
              <a:t>w</a:t>
            </a:r>
            <a:r>
              <a:rPr lang="en-US" dirty="0"/>
              <a:t>)</a:t>
            </a:r>
          </a:p>
        </p:txBody>
      </p:sp>
      <p:graphicFrame>
        <p:nvGraphicFramePr>
          <p:cNvPr id="162821" name="Object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333505222"/>
              </p:ext>
            </p:extLst>
          </p:nvPr>
        </p:nvGraphicFramePr>
        <p:xfrm>
          <a:off x="1017530" y="1982788"/>
          <a:ext cx="20875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4" name="Equation" r:id="rId3" imgW="1206500" imgH="457200" progId="Equation.3">
                  <p:embed/>
                </p:oleObj>
              </mc:Choice>
              <mc:Fallback>
                <p:oleObj name="Equation" r:id="rId3" imgW="1206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30" y="1982788"/>
                        <a:ext cx="2087563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58000" y="6400800"/>
            <a:ext cx="1905000" cy="457200"/>
          </a:xfrm>
        </p:spPr>
        <p:txBody>
          <a:bodyPr/>
          <a:lstStyle/>
          <a:p>
            <a:r>
              <a:rPr lang="en-US" dirty="0"/>
              <a:t>15-</a:t>
            </a:r>
            <a:fld id="{48456A70-0021-B84E-925B-88B7CCC4D2F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11-5.1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74604" y="3810000"/>
            <a:ext cx="805979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Extent in time domain is inversely proportional to extent in frequency domain (a.k.a. bandwidth)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39328" y="2819400"/>
            <a:ext cx="7924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ct val="100000"/>
              </a:spcBef>
              <a:buFontTx/>
              <a:buNone/>
            </a:pPr>
            <a:r>
              <a:rPr lang="en-US" dirty="0"/>
              <a:t>|</a:t>
            </a:r>
            <a:r>
              <a:rPr lang="en-US" i="1" dirty="0"/>
              <a:t>a</a:t>
            </a:r>
            <a:r>
              <a:rPr lang="en-US" dirty="0"/>
              <a:t>| &gt; 1: compress time axis, expand frequency axis</a:t>
            </a:r>
          </a:p>
          <a:p>
            <a:pPr lvl="1">
              <a:buFontTx/>
              <a:buNone/>
            </a:pPr>
            <a:r>
              <a:rPr lang="en-US" dirty="0"/>
              <a:t>|</a:t>
            </a:r>
            <a:r>
              <a:rPr lang="en-US" i="1" dirty="0"/>
              <a:t>a</a:t>
            </a:r>
            <a:r>
              <a:rPr lang="en-US" dirty="0"/>
              <a:t>| &lt; 1: expand time axis, compress frequency axis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39328" y="4730052"/>
            <a:ext cx="7924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Tx/>
              <a:buNone/>
            </a:pP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is wider </a:t>
            </a:r>
            <a:r>
              <a:rPr lang="en-US" dirty="0">
                <a:sym typeface="Symbol" charset="0"/>
              </a:rPr>
              <a:t> spectrum is narrower</a:t>
            </a:r>
          </a:p>
          <a:p>
            <a:pPr lvl="1">
              <a:buFontTx/>
              <a:buNone/>
            </a:pPr>
            <a:r>
              <a:rPr lang="en-US" i="1" dirty="0">
                <a:sym typeface="Symbol" charset="0"/>
              </a:rPr>
              <a:t>x</a:t>
            </a:r>
            <a:r>
              <a:rPr lang="en-US" dirty="0">
                <a:sym typeface="Symbol" charset="0"/>
              </a:rPr>
              <a:t>(</a:t>
            </a:r>
            <a:r>
              <a:rPr lang="en-US" i="1" dirty="0">
                <a:sym typeface="Symbol" charset="0"/>
              </a:rPr>
              <a:t>t</a:t>
            </a:r>
            <a:r>
              <a:rPr lang="en-US" dirty="0">
                <a:sym typeface="Symbol" charset="0"/>
              </a:rPr>
              <a:t>) is narrower  spectrum is wider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3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in Time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2895600" cy="609600"/>
          </a:xfrm>
        </p:spPr>
        <p:txBody>
          <a:bodyPr/>
          <a:lstStyle/>
          <a:p>
            <a:r>
              <a:rPr lang="en-US" dirty="0"/>
              <a:t>Shifting in time</a:t>
            </a:r>
          </a:p>
        </p:txBody>
      </p:sp>
      <p:graphicFrame>
        <p:nvGraphicFramePr>
          <p:cNvPr id="163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962250"/>
              </p:ext>
            </p:extLst>
          </p:nvPr>
        </p:nvGraphicFramePr>
        <p:xfrm>
          <a:off x="3494088" y="1523434"/>
          <a:ext cx="29829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1" name="Equation" r:id="rId3" imgW="1651000" imgH="254000" progId="Equation.3">
                  <p:embed/>
                </p:oleObj>
              </mc:Choice>
              <mc:Fallback>
                <p:oleObj name="Equation" r:id="rId3" imgW="16510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088" y="1523434"/>
                        <a:ext cx="2982912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58000" y="6400800"/>
            <a:ext cx="1905000" cy="457200"/>
          </a:xfrm>
        </p:spPr>
        <p:txBody>
          <a:bodyPr/>
          <a:lstStyle/>
          <a:p>
            <a:r>
              <a:rPr lang="en-US" dirty="0"/>
              <a:t>15-</a:t>
            </a:r>
            <a:fld id="{48456A70-0021-B84E-925B-88B7CCC4D2F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11-7.1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34290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Derivation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1981200"/>
            <a:ext cx="830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Tx/>
              <a:buNone/>
            </a:pPr>
            <a:r>
              <a:rPr lang="en-US" dirty="0"/>
              <a:t>Does not change magnitude of Fourier transform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57200" y="2514600"/>
            <a:ext cx="8305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Tx/>
              <a:buNone/>
            </a:pPr>
            <a:r>
              <a:rPr lang="en-US" dirty="0"/>
              <a:t>Shifts phase of Fourier transform by –</a:t>
            </a:r>
            <a:r>
              <a:rPr lang="en-US" i="1" dirty="0">
                <a:latin typeface="Symbol" charset="0"/>
              </a:rPr>
              <a:t>w </a:t>
            </a:r>
            <a:r>
              <a:rPr lang="en-US" i="1" dirty="0"/>
              <a:t>t</a:t>
            </a:r>
            <a:r>
              <a:rPr lang="en-US" baseline="-25000" dirty="0"/>
              <a:t>0</a:t>
            </a:r>
            <a:br>
              <a:rPr lang="en-US" dirty="0"/>
            </a:br>
            <a:r>
              <a:rPr lang="en-US" dirty="0"/>
              <a:t>(so –</a:t>
            </a:r>
            <a:r>
              <a:rPr lang="en-US" i="1" dirty="0"/>
              <a:t>t</a:t>
            </a:r>
            <a:r>
              <a:rPr lang="en-US" baseline="-25000" dirty="0"/>
              <a:t>0</a:t>
            </a:r>
            <a:r>
              <a:rPr lang="en-US" dirty="0"/>
              <a:t> is slope of the linear phase)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57200" y="447839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Tx/>
              <a:buNone/>
            </a:pPr>
            <a:r>
              <a:rPr lang="en-US" dirty="0"/>
              <a:t>Let </a:t>
            </a:r>
            <a:r>
              <a:rPr lang="en-US" i="1" dirty="0"/>
              <a:t>u</a:t>
            </a:r>
            <a:r>
              <a:rPr lang="en-US" dirty="0"/>
              <a:t> = </a:t>
            </a:r>
            <a:r>
              <a:rPr lang="en-US" i="1" dirty="0"/>
              <a:t>t</a:t>
            </a:r>
            <a:r>
              <a:rPr lang="en-US" dirty="0"/>
              <a:t> – </a:t>
            </a:r>
            <a:r>
              <a:rPr lang="en-US" i="1" dirty="0"/>
              <a:t>t</a:t>
            </a:r>
            <a:r>
              <a:rPr lang="en-US" baseline="-25000" dirty="0"/>
              <a:t>0</a:t>
            </a:r>
            <a:r>
              <a:rPr lang="en-US" dirty="0"/>
              <a:t>, so </a:t>
            </a:r>
            <a:r>
              <a:rPr lang="en-US" i="1" dirty="0"/>
              <a:t>du</a:t>
            </a:r>
            <a:r>
              <a:rPr lang="en-US" dirty="0"/>
              <a:t> = </a:t>
            </a:r>
            <a:r>
              <a:rPr lang="en-US" i="1" dirty="0" err="1"/>
              <a:t>dt</a:t>
            </a:r>
            <a:r>
              <a:rPr lang="en-US" dirty="0"/>
              <a:t> and integration limits stay same</a:t>
            </a:r>
          </a:p>
        </p:txBody>
      </p:sp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177150"/>
              </p:ext>
            </p:extLst>
          </p:nvPr>
        </p:nvGraphicFramePr>
        <p:xfrm>
          <a:off x="4847169" y="5014913"/>
          <a:ext cx="2649537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2" name="Equation" r:id="rId5" imgW="1536700" imgH="317500" progId="Equation.3">
                  <p:embed/>
                </p:oleObj>
              </mc:Choice>
              <mc:Fallback>
                <p:oleObj name="Equation" r:id="rId5" imgW="15367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169" y="5014913"/>
                        <a:ext cx="2649537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214271"/>
              </p:ext>
            </p:extLst>
          </p:nvPr>
        </p:nvGraphicFramePr>
        <p:xfrm>
          <a:off x="7537982" y="5079355"/>
          <a:ext cx="15763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3" name="Equation" r:id="rId7" imgW="914400" imgH="228600" progId="Equation.3">
                  <p:embed/>
                </p:oleObj>
              </mc:Choice>
              <mc:Fallback>
                <p:oleObj name="Equation" r:id="rId7" imgW="914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7982" y="5079355"/>
                        <a:ext cx="15763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312026"/>
              </p:ext>
            </p:extLst>
          </p:nvPr>
        </p:nvGraphicFramePr>
        <p:xfrm>
          <a:off x="1219200" y="5029200"/>
          <a:ext cx="3570288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4" name="Equation" r:id="rId9" imgW="2070100" imgH="317500" progId="Equation.3">
                  <p:embed/>
                </p:oleObj>
              </mc:Choice>
              <mc:Fallback>
                <p:oleObj name="Equation" r:id="rId9" imgW="20701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029200"/>
                        <a:ext cx="3570288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688782"/>
              </p:ext>
            </p:extLst>
          </p:nvPr>
        </p:nvGraphicFramePr>
        <p:xfrm>
          <a:off x="1202900" y="3962400"/>
          <a:ext cx="3548062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5" name="Equation" r:id="rId11" imgW="2057400" imgH="317500" progId="Equation.3">
                  <p:embed/>
                </p:oleObj>
              </mc:Choice>
              <mc:Fallback>
                <p:oleObj name="Equation" r:id="rId11" imgW="20574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900" y="3962400"/>
                        <a:ext cx="3548062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12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build="p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360647"/>
              </p:ext>
            </p:extLst>
          </p:nvPr>
        </p:nvGraphicFramePr>
        <p:xfrm>
          <a:off x="914400" y="2003425"/>
          <a:ext cx="23145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1" name="Equation" r:id="rId3" imgW="1282700" imgH="241300" progId="Equation.3">
                  <p:embed/>
                </p:oleObj>
              </mc:Choice>
              <mc:Fallback>
                <p:oleObj name="Equation" r:id="rId3" imgW="1282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003425"/>
                        <a:ext cx="23145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Sinusoidal Amplitude Modulation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58000" y="6400800"/>
            <a:ext cx="1905000" cy="457200"/>
          </a:xfrm>
        </p:spPr>
        <p:txBody>
          <a:bodyPr/>
          <a:lstStyle/>
          <a:p>
            <a:r>
              <a:rPr lang="en-US" dirty="0"/>
              <a:t>15-</a:t>
            </a:r>
            <a:fld id="{48456A70-0021-B84E-925B-88B7CCC4D2F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11-8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686828"/>
              </p:ext>
            </p:extLst>
          </p:nvPr>
        </p:nvGraphicFramePr>
        <p:xfrm>
          <a:off x="927100" y="2438400"/>
          <a:ext cx="5245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2" name="Equation" r:id="rId5" imgW="2908300" imgH="393700" progId="Equation.3">
                  <p:embed/>
                </p:oleObj>
              </mc:Choice>
              <mc:Fallback>
                <p:oleObj name="Equation" r:id="rId5" imgW="2908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2438400"/>
                        <a:ext cx="5245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800514"/>
              </p:ext>
            </p:extLst>
          </p:nvPr>
        </p:nvGraphicFramePr>
        <p:xfrm>
          <a:off x="927100" y="3316287"/>
          <a:ext cx="12827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3" name="Equation" r:id="rId7" imgW="711200" imgH="177800" progId="Equation.3">
                  <p:embed/>
                </p:oleObj>
              </mc:Choice>
              <mc:Fallback>
                <p:oleObj name="Equation" r:id="rId7" imgW="711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316287"/>
                        <a:ext cx="12827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474015"/>
              </p:ext>
            </p:extLst>
          </p:nvPr>
        </p:nvGraphicFramePr>
        <p:xfrm>
          <a:off x="2286000" y="3200400"/>
          <a:ext cx="549751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4" name="Equation" r:id="rId9" imgW="3048000" imgH="317500" progId="Equation.3">
                  <p:embed/>
                </p:oleObj>
              </mc:Choice>
              <mc:Fallback>
                <p:oleObj name="Equation" r:id="rId9" imgW="30480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200400"/>
                        <a:ext cx="5497513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276777"/>
              </p:ext>
            </p:extLst>
          </p:nvPr>
        </p:nvGraphicFramePr>
        <p:xfrm>
          <a:off x="4346575" y="4033838"/>
          <a:ext cx="457993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5" name="Equation" r:id="rId11" imgW="2540000" imgH="393700" progId="Equation.3">
                  <p:embed/>
                </p:oleObj>
              </mc:Choice>
              <mc:Fallback>
                <p:oleObj name="Equation" r:id="rId11" imgW="2540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4033838"/>
                        <a:ext cx="457993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772293"/>
              </p:ext>
            </p:extLst>
          </p:nvPr>
        </p:nvGraphicFramePr>
        <p:xfrm>
          <a:off x="914400" y="4132263"/>
          <a:ext cx="23145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6" name="Equation" r:id="rId13" imgW="1282700" imgH="241300" progId="Equation.3">
                  <p:embed/>
                </p:oleObj>
              </mc:Choice>
              <mc:Fallback>
                <p:oleObj name="Equation" r:id="rId13" imgW="1282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32263"/>
                        <a:ext cx="23145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21"/>
          <p:cNvGrpSpPr>
            <a:grpSpLocks/>
          </p:cNvGrpSpPr>
          <p:nvPr/>
        </p:nvGrpSpPr>
        <p:grpSpPr bwMode="auto">
          <a:xfrm>
            <a:off x="3376613" y="3810000"/>
            <a:ext cx="814387" cy="681038"/>
            <a:chOff x="2056" y="3104"/>
            <a:chExt cx="513" cy="429"/>
          </a:xfrm>
        </p:grpSpPr>
        <p:sp>
          <p:nvSpPr>
            <p:cNvPr id="16" name="AutoShape 22"/>
            <p:cNvSpPr>
              <a:spLocks noChangeArrowheads="1"/>
            </p:cNvSpPr>
            <p:nvPr/>
          </p:nvSpPr>
          <p:spPr bwMode="auto">
            <a:xfrm>
              <a:off x="2087" y="3372"/>
              <a:ext cx="482" cy="161"/>
            </a:xfrm>
            <a:prstGeom prst="leftRightArrow">
              <a:avLst>
                <a:gd name="adj1" fmla="val 50000"/>
                <a:gd name="adj2" fmla="val 5987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2056" y="3104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i="1" dirty="0">
                  <a:latin typeface="Script" charset="0"/>
                </a:rPr>
                <a:t>F</a:t>
              </a:r>
              <a:endParaRPr lang="en-US" dirty="0"/>
            </a:p>
          </p:txBody>
        </p:sp>
      </p:grp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768213"/>
              </p:ext>
            </p:extLst>
          </p:nvPr>
        </p:nvGraphicFramePr>
        <p:xfrm>
          <a:off x="4270375" y="4851400"/>
          <a:ext cx="4579938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7" name="Equation" r:id="rId14" imgW="2540000" imgH="393700" progId="Equation.3">
                  <p:embed/>
                </p:oleObj>
              </mc:Choice>
              <mc:Fallback>
                <p:oleObj name="Equation" r:id="rId14" imgW="2540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375" y="4851400"/>
                        <a:ext cx="4579938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370953"/>
              </p:ext>
            </p:extLst>
          </p:nvPr>
        </p:nvGraphicFramePr>
        <p:xfrm>
          <a:off x="895922" y="4949825"/>
          <a:ext cx="2268538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8" name="Equation" r:id="rId16" imgW="1257300" imgH="241300" progId="Equation.3">
                  <p:embed/>
                </p:oleObj>
              </mc:Choice>
              <mc:Fallback>
                <p:oleObj name="Equation" r:id="rId16" imgW="1257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922" y="4949825"/>
                        <a:ext cx="2268538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3300413" y="4627562"/>
            <a:ext cx="814387" cy="681038"/>
            <a:chOff x="2056" y="3104"/>
            <a:chExt cx="513" cy="429"/>
          </a:xfrm>
        </p:grpSpPr>
        <p:sp>
          <p:nvSpPr>
            <p:cNvPr id="22" name="AutoShape 22"/>
            <p:cNvSpPr>
              <a:spLocks noChangeArrowheads="1"/>
            </p:cNvSpPr>
            <p:nvPr/>
          </p:nvSpPr>
          <p:spPr bwMode="auto">
            <a:xfrm>
              <a:off x="2087" y="3372"/>
              <a:ext cx="482" cy="161"/>
            </a:xfrm>
            <a:prstGeom prst="leftRightArrow">
              <a:avLst>
                <a:gd name="adj1" fmla="val 50000"/>
                <a:gd name="adj2" fmla="val 5987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2056" y="3104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i="1" dirty="0">
                  <a:latin typeface="Script" charset="0"/>
                </a:rPr>
                <a:t>F</a:t>
              </a:r>
              <a:endParaRPr lang="en-US" dirty="0"/>
            </a:p>
          </p:txBody>
        </p:sp>
      </p:grp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57200" y="14478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Multiplication in time is convolution in frequency</a:t>
            </a: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57200" y="5410200"/>
            <a:ext cx="693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Alternate derivation </a:t>
            </a:r>
            <a:r>
              <a:rPr lang="en-US" sz="2000" dirty="0"/>
              <a:t>(</a:t>
            </a:r>
            <a:r>
              <a:rPr lang="en-US" sz="2000" i="1" dirty="0" err="1"/>
              <a:t>SPFirst</a:t>
            </a:r>
            <a:r>
              <a:rPr lang="en-US" sz="2000" dirty="0"/>
              <a:t> </a:t>
            </a:r>
            <a:r>
              <a:rPr lang="en-US" sz="2000" i="1" dirty="0"/>
              <a:t>Sec. 12-2.1</a:t>
            </a:r>
            <a:r>
              <a:rPr lang="en-US" sz="2000" dirty="0"/>
              <a:t>)</a:t>
            </a:r>
          </a:p>
        </p:txBody>
      </p:sp>
      <p:graphicFrame>
        <p:nvGraphicFramePr>
          <p:cNvPr id="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226515"/>
              </p:ext>
            </p:extLst>
          </p:nvPr>
        </p:nvGraphicFramePr>
        <p:xfrm>
          <a:off x="914400" y="5867400"/>
          <a:ext cx="417195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9" name="Equation" r:id="rId18" imgW="2311400" imgH="431800" progId="Equation.3">
                  <p:embed/>
                </p:oleObj>
              </mc:Choice>
              <mc:Fallback>
                <p:oleObj name="Equation" r:id="rId18" imgW="2311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867400"/>
                        <a:ext cx="417195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538395"/>
              </p:ext>
            </p:extLst>
          </p:nvPr>
        </p:nvGraphicFramePr>
        <p:xfrm>
          <a:off x="5094140" y="6073775"/>
          <a:ext cx="38735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0" name="Equation" r:id="rId20" imgW="2146300" imgH="203200" progId="Equation.3">
                  <p:embed/>
                </p:oleObj>
              </mc:Choice>
              <mc:Fallback>
                <p:oleObj name="Equation" r:id="rId20" imgW="2146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140" y="6073775"/>
                        <a:ext cx="38735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44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>
            <a:extLst>
              <a:ext uri="{FF2B5EF4-FFF2-40B4-BE49-F238E27FC236}">
                <a16:creationId xmlns:a16="http://schemas.microsoft.com/office/drawing/2014/main" id="{B0EB88BE-D06E-D04F-B1BC-62A2EA00BC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rgbClr val="CC00CC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0" dirty="0">
                <a:solidFill>
                  <a:schemeClr val="tx1"/>
                </a:solidFill>
              </a:rPr>
              <a:t>15-</a:t>
            </a:r>
            <a:fld id="{A7B0DEE7-51F6-F54E-AD56-F628FCBA5693}" type="slidenum">
              <a:rPr lang="en-US" altLang="en-US" sz="14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b="0" dirty="0">
              <a:solidFill>
                <a:schemeClr val="tx1"/>
              </a:solidFill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49560AA2-C9A2-9C43-A551-90A00B101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Amplitude Modulation by Cosine</a:t>
            </a:r>
          </a:p>
        </p:txBody>
      </p:sp>
      <p:sp>
        <p:nvSpPr>
          <p:cNvPr id="3077" name="Rectangle 3">
            <a:extLst>
              <a:ext uri="{FF2B5EF4-FFF2-40B4-BE49-F238E27FC236}">
                <a16:creationId xmlns:a16="http://schemas.microsoft.com/office/drawing/2014/main" id="{163489FE-2A5C-1145-85DD-6F8A73DF3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05800" cy="6096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y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) = 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x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) cos(</a:t>
            </a:r>
            <a:r>
              <a:rPr lang="en-US" altLang="en-US" b="0" i="1" dirty="0" err="1">
                <a:solidFill>
                  <a:schemeClr val="tx1"/>
                </a:solidFill>
                <a:latin typeface="Symbol" pitchFamily="2" charset="2"/>
                <a:ea typeface="ＭＳ Ｐゴシック" panose="020B0600070205080204" pitchFamily="34" charset="-128"/>
              </a:rPr>
              <a:t>w</a:t>
            </a:r>
            <a:r>
              <a:rPr lang="en-US" altLang="en-US" b="0" i="1" baseline="-25000" dirty="0" err="1">
                <a:solidFill>
                  <a:schemeClr val="tx1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b="0" baseline="-25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)</a:t>
            </a:r>
          </a:p>
        </p:txBody>
      </p:sp>
      <p:grpSp>
        <p:nvGrpSpPr>
          <p:cNvPr id="22540" name="Group 2" descr="Idealized bandpass spectrum (rectangular pulses centered at frequencies -omega sub c and +omega sub c">
            <a:extLst>
              <a:ext uri="{FF2B5EF4-FFF2-40B4-BE49-F238E27FC236}">
                <a16:creationId xmlns:a16="http://schemas.microsoft.com/office/drawing/2014/main" id="{3EE1D418-C567-E948-811D-5FC7AC33C084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124200"/>
            <a:ext cx="5448300" cy="1814513"/>
            <a:chOff x="3276600" y="3124200"/>
            <a:chExt cx="5448300" cy="1814513"/>
          </a:xfrm>
        </p:grpSpPr>
        <p:sp>
          <p:nvSpPr>
            <p:cNvPr id="22552" name="Line 17">
              <a:extLst>
                <a:ext uri="{FF2B5EF4-FFF2-40B4-BE49-F238E27FC236}">
                  <a16:creationId xmlns:a16="http://schemas.microsoft.com/office/drawing/2014/main" id="{F1DD545E-C950-2F46-85F8-34ADB579A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0900" y="4343400"/>
              <a:ext cx="518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3" name="Text Box 18">
              <a:extLst>
                <a:ext uri="{FF2B5EF4-FFF2-40B4-BE49-F238E27FC236}">
                  <a16:creationId xmlns:a16="http://schemas.microsoft.com/office/drawing/2014/main" id="{72EC07C3-AA01-C040-8320-3622C100F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0100" y="3962400"/>
              <a:ext cx="304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</a:p>
          </p:txBody>
        </p:sp>
        <p:sp>
          <p:nvSpPr>
            <p:cNvPr id="22554" name="Line 19">
              <a:extLst>
                <a:ext uri="{FF2B5EF4-FFF2-40B4-BE49-F238E27FC236}">
                  <a16:creationId xmlns:a16="http://schemas.microsoft.com/office/drawing/2014/main" id="{B04FA6A9-4DD5-0845-B547-38B512EC3C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019800" y="35814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5" name="Text Box 20">
              <a:extLst>
                <a:ext uri="{FF2B5EF4-FFF2-40B4-BE49-F238E27FC236}">
                  <a16:creationId xmlns:a16="http://schemas.microsoft.com/office/drawing/2014/main" id="{C96BA2F1-16B2-3D45-8B9C-248282A7E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4419600"/>
              <a:ext cx="304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0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2556" name="Text Box 21">
              <a:extLst>
                <a:ext uri="{FF2B5EF4-FFF2-40B4-BE49-F238E27FC236}">
                  <a16:creationId xmlns:a16="http://schemas.microsoft.com/office/drawing/2014/main" id="{6A9AB548-D19F-AF4A-9835-FBD75E2AE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3124200"/>
              <a:ext cx="9413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0" i="1" dirty="0">
                  <a:solidFill>
                    <a:schemeClr val="tx1"/>
                  </a:solidFill>
                </a:rPr>
                <a:t>Y</a:t>
              </a:r>
              <a:r>
                <a:rPr lang="en-US" altLang="en-US" sz="2400" b="0" dirty="0">
                  <a:solidFill>
                    <a:schemeClr val="tx1"/>
                  </a:solidFill>
                </a:rPr>
                <a:t>(</a:t>
              </a:r>
              <a:r>
                <a:rPr lang="en-US" altLang="en-US" sz="2400" b="0" i="1" dirty="0" err="1">
                  <a:solidFill>
                    <a:schemeClr val="tx1"/>
                  </a:solidFill>
                </a:rPr>
                <a:t>j</a:t>
              </a:r>
              <a:r>
                <a:rPr lang="en-US" altLang="en-US" sz="2400" b="0" i="1" dirty="0" err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2400" b="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2557" name="Line 22">
              <a:extLst>
                <a:ext uri="{FF2B5EF4-FFF2-40B4-BE49-F238E27FC236}">
                  <a16:creationId xmlns:a16="http://schemas.microsoft.com/office/drawing/2014/main" id="{7CB47C8F-01B4-1E48-ADB4-5C88DF84D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37338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8" name="Text Box 23">
              <a:extLst>
                <a:ext uri="{FF2B5EF4-FFF2-40B4-BE49-F238E27FC236}">
                  <a16:creationId xmlns:a16="http://schemas.microsoft.com/office/drawing/2014/main" id="{C631C0FD-BCA5-644E-BF6D-06C47AFEDE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7900" y="3581400"/>
              <a:ext cx="508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</a:rPr>
                <a:t>½</a:t>
              </a:r>
            </a:p>
          </p:txBody>
        </p:sp>
        <p:sp>
          <p:nvSpPr>
            <p:cNvPr id="22559" name="Text Box 24">
              <a:extLst>
                <a:ext uri="{FF2B5EF4-FFF2-40B4-BE49-F238E27FC236}">
                  <a16:creationId xmlns:a16="http://schemas.microsoft.com/office/drawing/2014/main" id="{76906A06-6D45-6647-8C86-B915409D7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4343400"/>
              <a:ext cx="1028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-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</a:rPr>
                <a:t> - 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2560" name="Line 25">
              <a:extLst>
                <a:ext uri="{FF2B5EF4-FFF2-40B4-BE49-F238E27FC236}">
                  <a16:creationId xmlns:a16="http://schemas.microsoft.com/office/drawing/2014/main" id="{3FA99794-8765-294B-B77F-7E82029AE7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4300" y="3733800"/>
              <a:ext cx="1066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1" name="Line 26">
              <a:extLst>
                <a:ext uri="{FF2B5EF4-FFF2-40B4-BE49-F238E27FC236}">
                  <a16:creationId xmlns:a16="http://schemas.microsoft.com/office/drawing/2014/main" id="{1F15D4DB-AE62-514A-810F-08163D78E1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1100" y="3733800"/>
              <a:ext cx="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2" name="Line 27">
              <a:extLst>
                <a:ext uri="{FF2B5EF4-FFF2-40B4-BE49-F238E27FC236}">
                  <a16:creationId xmlns:a16="http://schemas.microsoft.com/office/drawing/2014/main" id="{1D3AC960-BC2F-A444-85A9-B17036D1B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4300" y="3733800"/>
              <a:ext cx="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3" name="Text Box 28">
              <a:extLst>
                <a:ext uri="{FF2B5EF4-FFF2-40B4-BE49-F238E27FC236}">
                  <a16:creationId xmlns:a16="http://schemas.microsoft.com/office/drawing/2014/main" id="{E6CD1173-1135-7F49-B8E2-A90FF6B47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3900" y="4343400"/>
              <a:ext cx="1104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-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</a:rPr>
                <a:t> + 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2564" name="Line 29">
              <a:extLst>
                <a:ext uri="{FF2B5EF4-FFF2-40B4-BE49-F238E27FC236}">
                  <a16:creationId xmlns:a16="http://schemas.microsoft.com/office/drawing/2014/main" id="{BF016651-9509-EA4E-908D-8615244769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7700" y="4267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5" name="Text Box 30">
              <a:extLst>
                <a:ext uri="{FF2B5EF4-FFF2-40B4-BE49-F238E27FC236}">
                  <a16:creationId xmlns:a16="http://schemas.microsoft.com/office/drawing/2014/main" id="{923929EE-C065-924D-B4F6-64546234F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2900" y="4572000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-w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566" name="Text Box 31">
              <a:extLst>
                <a:ext uri="{FF2B5EF4-FFF2-40B4-BE49-F238E27FC236}">
                  <a16:creationId xmlns:a16="http://schemas.microsoft.com/office/drawing/2014/main" id="{7BD3248E-5822-B945-B84D-2C9B7EBAA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4343400"/>
              <a:ext cx="952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</a:rPr>
                <a:t> - 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2567" name="Line 32">
              <a:extLst>
                <a:ext uri="{FF2B5EF4-FFF2-40B4-BE49-F238E27FC236}">
                  <a16:creationId xmlns:a16="http://schemas.microsoft.com/office/drawing/2014/main" id="{7EAA2353-F04C-9F49-BF7C-4AF8579181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2300" y="3733800"/>
              <a:ext cx="1066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8" name="Line 33">
              <a:extLst>
                <a:ext uri="{FF2B5EF4-FFF2-40B4-BE49-F238E27FC236}">
                  <a16:creationId xmlns:a16="http://schemas.microsoft.com/office/drawing/2014/main" id="{F4C94EF3-11E2-E949-821D-4E794168B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39100" y="3733800"/>
              <a:ext cx="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9" name="Line 34">
              <a:extLst>
                <a:ext uri="{FF2B5EF4-FFF2-40B4-BE49-F238E27FC236}">
                  <a16:creationId xmlns:a16="http://schemas.microsoft.com/office/drawing/2014/main" id="{282A878F-F878-5F4B-8951-17304EECF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72300" y="3733800"/>
              <a:ext cx="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0" name="Text Box 35">
              <a:extLst>
                <a:ext uri="{FF2B5EF4-FFF2-40B4-BE49-F238E27FC236}">
                  <a16:creationId xmlns:a16="http://schemas.microsoft.com/office/drawing/2014/main" id="{BE60A22C-D42D-9D46-9914-571BF69F2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1900" y="4343400"/>
              <a:ext cx="1028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</a:rPr>
                <a:t> + 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2571" name="Line 36">
              <a:extLst>
                <a:ext uri="{FF2B5EF4-FFF2-40B4-BE49-F238E27FC236}">
                  <a16:creationId xmlns:a16="http://schemas.microsoft.com/office/drawing/2014/main" id="{2847E41F-76B6-2D44-BDEB-59D5748C5B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5700" y="4267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72" name="Text Box 37">
              <a:extLst>
                <a:ext uri="{FF2B5EF4-FFF2-40B4-BE49-F238E27FC236}">
                  <a16:creationId xmlns:a16="http://schemas.microsoft.com/office/drawing/2014/main" id="{22D169C4-E4CE-594A-988E-2D6A62D9D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0900" y="4572000"/>
              <a:ext cx="723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573" name="Text Box 38">
              <a:extLst>
                <a:ext uri="{FF2B5EF4-FFF2-40B4-BE49-F238E27FC236}">
                  <a16:creationId xmlns:a16="http://schemas.microsoft.com/office/drawing/2014/main" id="{370FB682-7A7F-0447-B9A6-A449140E8F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0675" y="3278188"/>
              <a:ext cx="1625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 dirty="0">
                  <a:solidFill>
                    <a:schemeClr val="tx1"/>
                  </a:solidFill>
                </a:rPr>
                <a:t>½X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</a:rPr>
                <a:t>j</a:t>
              </a:r>
              <a:r>
                <a:rPr lang="en-US" altLang="en-US" sz="1800" b="0" dirty="0">
                  <a:solidFill>
                    <a:schemeClr val="tx1"/>
                  </a:solidFill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w - </a:t>
              </a:r>
              <a:r>
                <a:rPr lang="en-US" altLang="en-US" sz="1800" b="0" i="1" dirty="0" err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 dirty="0" err="1">
                  <a:solidFill>
                    <a:schemeClr val="tx1"/>
                  </a:solidFill>
                </a:rPr>
                <a:t>c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))</a:t>
              </a:r>
              <a:endParaRPr lang="en-US" altLang="en-US" sz="2400" b="0" i="1" dirty="0">
                <a:solidFill>
                  <a:schemeClr val="tx1"/>
                </a:solidFill>
              </a:endParaRPr>
            </a:p>
          </p:txBody>
        </p:sp>
        <p:sp>
          <p:nvSpPr>
            <p:cNvPr id="22574" name="Text Box 39">
              <a:extLst>
                <a:ext uri="{FF2B5EF4-FFF2-40B4-BE49-F238E27FC236}">
                  <a16:creationId xmlns:a16="http://schemas.microsoft.com/office/drawing/2014/main" id="{91050CCD-FD7F-2B47-99DC-0905BC4FA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6013" y="3275013"/>
              <a:ext cx="15779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 dirty="0">
                  <a:solidFill>
                    <a:schemeClr val="tx1"/>
                  </a:solidFill>
                </a:rPr>
                <a:t>½X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+mj-lt"/>
                </a:rPr>
                <a:t>j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 + </a:t>
              </a:r>
              <a:r>
                <a:rPr lang="en-US" altLang="en-US" sz="1800" b="0" i="1" dirty="0" err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 dirty="0" err="1">
                  <a:solidFill>
                    <a:schemeClr val="tx1"/>
                  </a:solidFill>
                </a:rPr>
                <a:t>c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))</a:t>
              </a:r>
              <a:endParaRPr lang="en-US" altLang="en-US" sz="2400" b="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3">
            <a:extLst>
              <a:ext uri="{FF2B5EF4-FFF2-40B4-BE49-F238E27FC236}">
                <a16:creationId xmlns:a16="http://schemas.microsoft.com/office/drawing/2014/main" id="{51496493-7CB0-A24B-81BC-C97D33369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32543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 b="1">
                <a:solidFill>
                  <a:srgbClr val="CC00CC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ts val="1200"/>
              </a:spcBef>
              <a:buFontTx/>
              <a:buNone/>
            </a:pPr>
            <a:r>
              <a:rPr lang="en-US" altLang="en-US" dirty="0"/>
              <a:t>Assume </a:t>
            </a:r>
            <a:r>
              <a:rPr lang="en-US" altLang="en-US" i="1" dirty="0"/>
              <a:t>x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 is ideal lowpass signal with bandwidth </a:t>
            </a:r>
            <a:r>
              <a:rPr lang="en-US" altLang="en-US" i="1" dirty="0">
                <a:latin typeface="Symbol" pitchFamily="2" charset="2"/>
              </a:rPr>
              <a:t>w</a:t>
            </a:r>
            <a:r>
              <a:rPr lang="en-US" altLang="en-US" baseline="-25000" dirty="0"/>
              <a:t>1 </a:t>
            </a:r>
            <a:r>
              <a:rPr lang="en-US" altLang="en-US" dirty="0"/>
              <a:t>&lt; </a:t>
            </a:r>
            <a:r>
              <a:rPr lang="en-US" altLang="en-US" i="1" dirty="0" err="1">
                <a:latin typeface="Symbol" pitchFamily="2" charset="2"/>
              </a:rPr>
              <a:t>w</a:t>
            </a:r>
            <a:r>
              <a:rPr lang="en-US" altLang="en-US" i="1" baseline="-25000" dirty="0" err="1"/>
              <a:t>c</a:t>
            </a:r>
            <a:endParaRPr lang="en-US" altLang="en-US" dirty="0"/>
          </a:p>
        </p:txBody>
      </p:sp>
      <p:grpSp>
        <p:nvGrpSpPr>
          <p:cNvPr id="54" name="Group 53" descr="Idealized lowpass spectrum (rectangular pulse)">
            <a:extLst>
              <a:ext uri="{FF2B5EF4-FFF2-40B4-BE49-F238E27FC236}">
                <a16:creationId xmlns:a16="http://schemas.microsoft.com/office/drawing/2014/main" id="{212D2E5A-338F-5943-8471-21E0E2561DD6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971800"/>
            <a:ext cx="2743200" cy="1752600"/>
            <a:chOff x="457200" y="2971800"/>
            <a:chExt cx="2743200" cy="1752601"/>
          </a:xfrm>
        </p:grpSpPr>
        <p:sp>
          <p:nvSpPr>
            <p:cNvPr id="22541" name="Text Box 33">
              <a:extLst>
                <a:ext uri="{FF2B5EF4-FFF2-40B4-BE49-F238E27FC236}">
                  <a16:creationId xmlns:a16="http://schemas.microsoft.com/office/drawing/2014/main" id="{56D04A47-0698-2844-A310-552CBD9A1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4281487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endParaRPr lang="en-US" altLang="en-US" sz="2400" b="0" i="1">
                <a:solidFill>
                  <a:schemeClr val="tx1"/>
                </a:solidFill>
              </a:endParaRPr>
            </a:p>
          </p:txBody>
        </p:sp>
        <p:sp>
          <p:nvSpPr>
            <p:cNvPr id="22542" name="Line 34">
              <a:extLst>
                <a:ext uri="{FF2B5EF4-FFF2-40B4-BE49-F238E27FC236}">
                  <a16:creationId xmlns:a16="http://schemas.microsoft.com/office/drawing/2014/main" id="{62A6F929-44D8-D944-AE6C-E242D4BA5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6800" y="43434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3" name="Line 35">
              <a:extLst>
                <a:ext uri="{FF2B5EF4-FFF2-40B4-BE49-F238E27FC236}">
                  <a16:creationId xmlns:a16="http://schemas.microsoft.com/office/drawing/2014/main" id="{3361C02C-0358-7848-AF19-ABCACD628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1200" y="2971800"/>
              <a:ext cx="0" cy="137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4" name="Line 36">
              <a:extLst>
                <a:ext uri="{FF2B5EF4-FFF2-40B4-BE49-F238E27FC236}">
                  <a16:creationId xmlns:a16="http://schemas.microsoft.com/office/drawing/2014/main" id="{3BC06E64-2481-A54D-BC7F-CDF515F476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124200"/>
              <a:ext cx="1066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5" name="Line 37">
              <a:extLst>
                <a:ext uri="{FF2B5EF4-FFF2-40B4-BE49-F238E27FC236}">
                  <a16:creationId xmlns:a16="http://schemas.microsoft.com/office/drawing/2014/main" id="{FAA04677-BE35-0C4F-8BF0-1050DA9B6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3124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6" name="Line 38">
              <a:extLst>
                <a:ext uri="{FF2B5EF4-FFF2-40B4-BE49-F238E27FC236}">
                  <a16:creationId xmlns:a16="http://schemas.microsoft.com/office/drawing/2014/main" id="{B8021BD1-90E1-A04E-9094-F0215E269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800" y="3124200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7" name="Text Box 39">
              <a:extLst>
                <a:ext uri="{FF2B5EF4-FFF2-40B4-BE49-F238E27FC236}">
                  <a16:creationId xmlns:a16="http://schemas.microsoft.com/office/drawing/2014/main" id="{CD2E0AB6-E7E0-A14F-87C1-A0F170A4A0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4357688"/>
              <a:ext cx="304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0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2548" name="Text Box 40">
              <a:extLst>
                <a:ext uri="{FF2B5EF4-FFF2-40B4-BE49-F238E27FC236}">
                  <a16:creationId xmlns:a16="http://schemas.microsoft.com/office/drawing/2014/main" id="{BDAFD80C-5BC5-9C48-B5AA-371CBF8C9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000" y="2971800"/>
              <a:ext cx="304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2549" name="Text Box 41">
              <a:extLst>
                <a:ext uri="{FF2B5EF4-FFF2-40B4-BE49-F238E27FC236}">
                  <a16:creationId xmlns:a16="http://schemas.microsoft.com/office/drawing/2014/main" id="{4E409062-FF20-0846-A0EC-59B998853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4343400"/>
              <a:ext cx="457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2550" name="Text Box 42">
              <a:extLst>
                <a:ext uri="{FF2B5EF4-FFF2-40B4-BE49-F238E27FC236}">
                  <a16:creationId xmlns:a16="http://schemas.microsoft.com/office/drawing/2014/main" id="{2F6F89A9-E6E0-0D4D-8304-023655041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0" y="4343400"/>
              <a:ext cx="609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-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2551" name="Text Box 43">
              <a:extLst>
                <a:ext uri="{FF2B5EF4-FFF2-40B4-BE49-F238E27FC236}">
                  <a16:creationId xmlns:a16="http://schemas.microsoft.com/office/drawing/2014/main" id="{4D796377-6DC9-5345-995E-29C8E276F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3124200"/>
              <a:ext cx="10668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0" i="1" dirty="0">
                  <a:solidFill>
                    <a:schemeClr val="tx1"/>
                  </a:solidFill>
                </a:rPr>
                <a:t>X</a:t>
              </a:r>
              <a:r>
                <a:rPr lang="en-US" altLang="en-US" sz="2400" b="0" dirty="0">
                  <a:solidFill>
                    <a:schemeClr val="tx1"/>
                  </a:solidFill>
                </a:rPr>
                <a:t>(</a:t>
              </a:r>
              <a:r>
                <a:rPr lang="en-US" altLang="en-US" sz="2400" b="0" i="1" dirty="0" err="1">
                  <a:solidFill>
                    <a:schemeClr val="tx1"/>
                  </a:solidFill>
                </a:rPr>
                <a:t>j</a:t>
              </a:r>
              <a:r>
                <a:rPr lang="en-US" altLang="en-US" sz="2400" b="0" i="1" dirty="0" err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2400" b="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sp>
        <p:nvSpPr>
          <p:cNvPr id="55" name="Rectangle 3">
            <a:extLst>
              <a:ext uri="{FF2B5EF4-FFF2-40B4-BE49-F238E27FC236}">
                <a16:creationId xmlns:a16="http://schemas.microsoft.com/office/drawing/2014/main" id="{F4AA2C3E-6435-C140-9547-D9682ABB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095525"/>
            <a:ext cx="8305800" cy="609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1200"/>
              </a:spcAft>
              <a:defRPr/>
            </a:pPr>
            <a:r>
              <a:rPr lang="en-US" altLang="en-US" b="0" kern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What are applications of amplitude modulation?</a:t>
            </a:r>
          </a:p>
        </p:txBody>
      </p:sp>
      <p:graphicFrame>
        <p:nvGraphicFramePr>
          <p:cNvPr id="56" name="Object 4">
            <a:extLst>
              <a:ext uri="{FF2B5EF4-FFF2-40B4-BE49-F238E27FC236}">
                <a16:creationId xmlns:a16="http://schemas.microsoft.com/office/drawing/2014/main" id="{6B9EF865-1F22-4F48-8975-CFFECAA32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70601"/>
              </p:ext>
            </p:extLst>
          </p:nvPr>
        </p:nvGraphicFramePr>
        <p:xfrm>
          <a:off x="4038600" y="2514600"/>
          <a:ext cx="4191000" cy="650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1" name="Equation" r:id="rId3" imgW="2540000" imgH="393700" progId="Equation.3">
                  <p:embed/>
                </p:oleObj>
              </mc:Choice>
              <mc:Fallback>
                <p:oleObj name="Equation" r:id="rId3" imgW="2540000" imgH="393700" progId="Equation.3">
                  <p:embed/>
                  <p:pic>
                    <p:nvPicPr>
                      <p:cNvPr id="4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514600"/>
                        <a:ext cx="4191000" cy="650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8">
            <a:extLst>
              <a:ext uri="{FF2B5EF4-FFF2-40B4-BE49-F238E27FC236}">
                <a16:creationId xmlns:a16="http://schemas.microsoft.com/office/drawing/2014/main" id="{09271CFC-86E5-554D-AE94-E2400CA2E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build="p" autoUpdateAnimBg="0"/>
      <p:bldP spid="49" grpId="0" build="p" autoUpdateAnimBg="0"/>
      <p:bldP spid="55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08C75974-8377-C94D-89E2-42ACCB852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Amplitude Demodulation by Cosine</a:t>
            </a:r>
          </a:p>
        </p:txBody>
      </p:sp>
      <p:sp>
        <p:nvSpPr>
          <p:cNvPr id="3077" name="Rectangle 3">
            <a:extLst>
              <a:ext uri="{FF2B5EF4-FFF2-40B4-BE49-F238E27FC236}">
                <a16:creationId xmlns:a16="http://schemas.microsoft.com/office/drawing/2014/main" id="{FA447ABA-C28F-4B4C-9B0E-04D3B78AFF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05800" cy="6096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How to recover 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x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) from 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y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) = 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x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) cos(</a:t>
            </a:r>
            <a:r>
              <a:rPr lang="en-US" altLang="en-US" b="0" i="1" dirty="0" err="1">
                <a:solidFill>
                  <a:schemeClr val="tx1"/>
                </a:solidFill>
                <a:latin typeface="Symbol" pitchFamily="2" charset="2"/>
                <a:ea typeface="ＭＳ Ｐゴシック" panose="020B0600070205080204" pitchFamily="34" charset="-128"/>
              </a:rPr>
              <a:t>w</a:t>
            </a:r>
            <a:r>
              <a:rPr lang="en-US" altLang="en-US" b="0" i="1" baseline="-25000" dirty="0" err="1">
                <a:solidFill>
                  <a:schemeClr val="tx1"/>
                </a:solidFill>
                <a:ea typeface="ＭＳ Ｐゴシック" panose="020B0600070205080204" pitchFamily="34" charset="-128"/>
              </a:rPr>
              <a:t>c</a:t>
            </a:r>
            <a:r>
              <a:rPr lang="en-US" altLang="en-US" b="0" baseline="-25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b="0" i="1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</a:t>
            </a:r>
            <a:r>
              <a:rPr lang="en-US" altLang="en-US" b="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) 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67961D-846F-8A4A-BB59-776EB07DDDEE}"/>
              </a:ext>
            </a:extLst>
          </p:cNvPr>
          <p:cNvGrpSpPr>
            <a:grpSpLocks/>
          </p:cNvGrpSpPr>
          <p:nvPr/>
        </p:nvGrpSpPr>
        <p:grpSpPr bwMode="auto">
          <a:xfrm>
            <a:off x="363538" y="1981200"/>
            <a:ext cx="8628062" cy="1814513"/>
            <a:chOff x="363146" y="1981200"/>
            <a:chExt cx="8628454" cy="1814513"/>
          </a:xfrm>
        </p:grpSpPr>
        <p:sp>
          <p:nvSpPr>
            <p:cNvPr id="23611" name="Line 17">
              <a:extLst>
                <a:ext uri="{FF2B5EF4-FFF2-40B4-BE49-F238E27FC236}">
                  <a16:creationId xmlns:a16="http://schemas.microsoft.com/office/drawing/2014/main" id="{041B002B-ADF6-C644-B910-E35E115F9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146" y="3197804"/>
              <a:ext cx="85343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2" name="Text Box 18">
              <a:extLst>
                <a:ext uri="{FF2B5EF4-FFF2-40B4-BE49-F238E27FC236}">
                  <a16:creationId xmlns:a16="http://schemas.microsoft.com/office/drawing/2014/main" id="{8C5124B2-E038-1E41-8CBB-9BE4C0C4B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86800" y="2819400"/>
              <a:ext cx="304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</a:p>
          </p:txBody>
        </p:sp>
        <p:sp>
          <p:nvSpPr>
            <p:cNvPr id="23613" name="Line 19">
              <a:extLst>
                <a:ext uri="{FF2B5EF4-FFF2-40B4-BE49-F238E27FC236}">
                  <a16:creationId xmlns:a16="http://schemas.microsoft.com/office/drawing/2014/main" id="{7A48AF05-859D-434B-9BD2-50081B0AFD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91050" y="24384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4" name="Text Box 20">
              <a:extLst>
                <a:ext uri="{FF2B5EF4-FFF2-40B4-BE49-F238E27FC236}">
                  <a16:creationId xmlns:a16="http://schemas.microsoft.com/office/drawing/2014/main" id="{971E588E-F15C-5F4D-9350-E6AEC53909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8650" y="3276600"/>
              <a:ext cx="304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0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615" name="Text Box 21">
              <a:extLst>
                <a:ext uri="{FF2B5EF4-FFF2-40B4-BE49-F238E27FC236}">
                  <a16:creationId xmlns:a16="http://schemas.microsoft.com/office/drawing/2014/main" id="{C7B99BA5-F3D0-2D4A-87E2-5E35031884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0050" y="1981200"/>
              <a:ext cx="94138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2400" b="0" i="1" dirty="0">
                  <a:solidFill>
                    <a:schemeClr val="tx1"/>
                  </a:solidFill>
                </a:rPr>
                <a:t>Y</a:t>
              </a:r>
              <a:r>
                <a:rPr lang="en-US" altLang="en-US" sz="2400" b="0" dirty="0">
                  <a:solidFill>
                    <a:schemeClr val="tx1"/>
                  </a:solidFill>
                </a:rPr>
                <a:t>(</a:t>
              </a:r>
              <a:r>
                <a:rPr lang="en-US" altLang="en-US" sz="2400" b="0" i="1" dirty="0" err="1">
                  <a:solidFill>
                    <a:schemeClr val="tx1"/>
                  </a:solidFill>
                </a:rPr>
                <a:t>j</a:t>
              </a:r>
              <a:r>
                <a:rPr lang="en-US" altLang="en-US" sz="2400" b="0" i="1" dirty="0" err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2400" b="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3616" name="Line 22">
              <a:extLst>
                <a:ext uri="{FF2B5EF4-FFF2-40B4-BE49-F238E27FC236}">
                  <a16:creationId xmlns:a16="http://schemas.microsoft.com/office/drawing/2014/main" id="{1A73F081-78AD-E94F-94B4-8A375EBB3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850" y="259080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17" name="Text Box 23">
              <a:extLst>
                <a:ext uri="{FF2B5EF4-FFF2-40B4-BE49-F238E27FC236}">
                  <a16:creationId xmlns:a16="http://schemas.microsoft.com/office/drawing/2014/main" id="{0A6CD632-EC2C-F740-A9AA-54FE5ACB4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9150" y="2362200"/>
              <a:ext cx="508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</a:rPr>
                <a:t>½</a:t>
              </a:r>
            </a:p>
          </p:txBody>
        </p:sp>
        <p:sp>
          <p:nvSpPr>
            <p:cNvPr id="23618" name="Text Box 24">
              <a:extLst>
                <a:ext uri="{FF2B5EF4-FFF2-40B4-BE49-F238E27FC236}">
                  <a16:creationId xmlns:a16="http://schemas.microsoft.com/office/drawing/2014/main" id="{CCD2DBD6-CF1C-8741-8336-AB944097F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7850" y="3200400"/>
              <a:ext cx="1028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-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</a:rPr>
                <a:t> - 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619" name="Text Box 28">
              <a:extLst>
                <a:ext uri="{FF2B5EF4-FFF2-40B4-BE49-F238E27FC236}">
                  <a16:creationId xmlns:a16="http://schemas.microsoft.com/office/drawing/2014/main" id="{B8CEA298-9DB0-6A4F-A165-E1B3A34CD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5150" y="3200400"/>
              <a:ext cx="1104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-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</a:rPr>
                <a:t> + 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620" name="Line 29">
              <a:extLst>
                <a:ext uri="{FF2B5EF4-FFF2-40B4-BE49-F238E27FC236}">
                  <a16:creationId xmlns:a16="http://schemas.microsoft.com/office/drawing/2014/main" id="{35D16113-08F8-FF49-B58B-F36EA7C53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8950" y="3124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1" name="Text Box 30">
              <a:extLst>
                <a:ext uri="{FF2B5EF4-FFF2-40B4-BE49-F238E27FC236}">
                  <a16:creationId xmlns:a16="http://schemas.microsoft.com/office/drawing/2014/main" id="{25110E45-2C0E-F44D-94B3-1EBB9E186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4150" y="3429000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-w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622" name="Text Box 31">
              <a:extLst>
                <a:ext uri="{FF2B5EF4-FFF2-40B4-BE49-F238E27FC236}">
                  <a16:creationId xmlns:a16="http://schemas.microsoft.com/office/drawing/2014/main" id="{89B81B0F-36C9-9F43-8EE0-D0950B0E2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2050" y="3200400"/>
              <a:ext cx="952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</a:rPr>
                <a:t> - 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623" name="Text Box 35">
              <a:extLst>
                <a:ext uri="{FF2B5EF4-FFF2-40B4-BE49-F238E27FC236}">
                  <a16:creationId xmlns:a16="http://schemas.microsoft.com/office/drawing/2014/main" id="{416E3AEA-8157-3747-8B79-D0498116E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3150" y="3200400"/>
              <a:ext cx="1028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</a:rPr>
                <a:t> + 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624" name="Line 36">
              <a:extLst>
                <a:ext uri="{FF2B5EF4-FFF2-40B4-BE49-F238E27FC236}">
                  <a16:creationId xmlns:a16="http://schemas.microsoft.com/office/drawing/2014/main" id="{D4DD24F7-ABAE-7842-98A6-6443D9508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76950" y="3124200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5" name="Text Box 37">
              <a:extLst>
                <a:ext uri="{FF2B5EF4-FFF2-40B4-BE49-F238E27FC236}">
                  <a16:creationId xmlns:a16="http://schemas.microsoft.com/office/drawing/2014/main" id="{6AAAAA8E-739D-EB42-AD71-30FC129466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2150" y="3429000"/>
              <a:ext cx="723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626" name="Text Box 38">
              <a:extLst>
                <a:ext uri="{FF2B5EF4-FFF2-40B4-BE49-F238E27FC236}">
                  <a16:creationId xmlns:a16="http://schemas.microsoft.com/office/drawing/2014/main" id="{AFD03394-78B8-D04B-8142-142FF5D20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1925" y="2135188"/>
              <a:ext cx="16256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 dirty="0">
                  <a:solidFill>
                    <a:schemeClr val="tx1"/>
                  </a:solidFill>
                </a:rPr>
                <a:t>½ X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+mn-lt"/>
                </a:rPr>
                <a:t>j</a:t>
              </a:r>
              <a:r>
                <a:rPr lang="en-US" altLang="en-US" sz="1800" b="0" dirty="0">
                  <a:solidFill>
                    <a:schemeClr val="tx1"/>
                  </a:solidFill>
                  <a:latin typeface="+mn-lt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w - </a:t>
              </a:r>
              <a:r>
                <a:rPr lang="en-US" altLang="en-US" sz="1800" b="0" i="1" dirty="0" err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 dirty="0" err="1">
                  <a:solidFill>
                    <a:schemeClr val="tx1"/>
                  </a:solidFill>
                </a:rPr>
                <a:t>c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))</a:t>
              </a:r>
              <a:endParaRPr lang="en-US" altLang="en-US" sz="2400" b="0" i="1" dirty="0">
                <a:solidFill>
                  <a:schemeClr val="tx1"/>
                </a:solidFill>
              </a:endParaRPr>
            </a:p>
          </p:txBody>
        </p:sp>
        <p:sp>
          <p:nvSpPr>
            <p:cNvPr id="23627" name="Text Box 39">
              <a:extLst>
                <a:ext uri="{FF2B5EF4-FFF2-40B4-BE49-F238E27FC236}">
                  <a16:creationId xmlns:a16="http://schemas.microsoft.com/office/drawing/2014/main" id="{E9F760D2-4419-BA42-9B25-A57818E2B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7263" y="2132013"/>
              <a:ext cx="15779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 dirty="0">
                  <a:solidFill>
                    <a:schemeClr val="tx1"/>
                  </a:solidFill>
                </a:rPr>
                <a:t>½ X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+mn-lt"/>
                </a:rPr>
                <a:t>j</a:t>
              </a:r>
              <a:r>
                <a:rPr lang="en-US" altLang="en-US" sz="1800" b="0" dirty="0">
                  <a:solidFill>
                    <a:schemeClr val="tx1"/>
                  </a:solidFill>
                  <a:latin typeface="+mn-lt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w 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+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 </a:t>
              </a:r>
              <a:r>
                <a:rPr lang="en-US" altLang="en-US" sz="1800" b="0" i="1" dirty="0" err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 dirty="0" err="1">
                  <a:solidFill>
                    <a:schemeClr val="tx1"/>
                  </a:solidFill>
                </a:rPr>
                <a:t>c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))</a:t>
              </a:r>
              <a:endParaRPr lang="en-US" altLang="en-US" sz="2400" b="0" i="1" dirty="0">
                <a:solidFill>
                  <a:schemeClr val="tx1"/>
                </a:solidFill>
              </a:endParaRPr>
            </a:p>
          </p:txBody>
        </p:sp>
        <p:grpSp>
          <p:nvGrpSpPr>
            <p:cNvPr id="23628" name="Group 2">
              <a:extLst>
                <a:ext uri="{FF2B5EF4-FFF2-40B4-BE49-F238E27FC236}">
                  <a16:creationId xmlns:a16="http://schemas.microsoft.com/office/drawing/2014/main" id="{5482E21A-9DEA-A846-A87B-B201BE913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95550" y="2590800"/>
              <a:ext cx="1066800" cy="609600"/>
              <a:chOff x="2495550" y="2590800"/>
              <a:chExt cx="1066800" cy="609600"/>
            </a:xfrm>
          </p:grpSpPr>
          <p:sp>
            <p:nvSpPr>
              <p:cNvPr id="23634" name="Line 25">
                <a:extLst>
                  <a:ext uri="{FF2B5EF4-FFF2-40B4-BE49-F238E27FC236}">
                    <a16:creationId xmlns:a16="http://schemas.microsoft.com/office/drawing/2014/main" id="{A3F970B3-0FB2-794C-9A0E-C215EA48E6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5550" y="2590800"/>
                <a:ext cx="1066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5" name="Line 26">
                <a:extLst>
                  <a:ext uri="{FF2B5EF4-FFF2-40B4-BE49-F238E27FC236}">
                    <a16:creationId xmlns:a16="http://schemas.microsoft.com/office/drawing/2014/main" id="{BCAD8F68-BB19-704C-A5F0-DEA45B8D3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2350" y="2590800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6" name="Line 27">
                <a:extLst>
                  <a:ext uri="{FF2B5EF4-FFF2-40B4-BE49-F238E27FC236}">
                    <a16:creationId xmlns:a16="http://schemas.microsoft.com/office/drawing/2014/main" id="{80D597F6-E508-D743-8F19-8BDB8F752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5550" y="2590800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7" name="Rectangle 41">
                <a:extLst>
                  <a:ext uri="{FF2B5EF4-FFF2-40B4-BE49-F238E27FC236}">
                    <a16:creationId xmlns:a16="http://schemas.microsoft.com/office/drawing/2014/main" id="{F8A4DB2C-96D5-EC42-AA9D-65191B607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950" y="2590800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rgbClr val="CC00CC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629" name="Group 4">
              <a:extLst>
                <a:ext uri="{FF2B5EF4-FFF2-40B4-BE49-F238E27FC236}">
                  <a16:creationId xmlns:a16="http://schemas.microsoft.com/office/drawing/2014/main" id="{5891FD67-A89F-9B4F-8184-204FF8570E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43550" y="2590800"/>
              <a:ext cx="1066800" cy="609600"/>
              <a:chOff x="5543550" y="2590800"/>
              <a:chExt cx="1066800" cy="609600"/>
            </a:xfrm>
          </p:grpSpPr>
          <p:sp>
            <p:nvSpPr>
              <p:cNvPr id="23630" name="Line 32">
                <a:extLst>
                  <a:ext uri="{FF2B5EF4-FFF2-40B4-BE49-F238E27FC236}">
                    <a16:creationId xmlns:a16="http://schemas.microsoft.com/office/drawing/2014/main" id="{53D63E92-34F7-A44A-B15D-0B15AE8D68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3550" y="2590800"/>
                <a:ext cx="1066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1" name="Line 33" descr="Idealized bandpass spectrum (rectangular pulses centered at frequencies -omega sub c and +omega sub c">
                <a:extLst>
                  <a:ext uri="{FF2B5EF4-FFF2-40B4-BE49-F238E27FC236}">
                    <a16:creationId xmlns:a16="http://schemas.microsoft.com/office/drawing/2014/main" id="{057D7F3F-2BF3-A448-8B98-757345952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10350" y="2590800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2" name="Line 34">
                <a:extLst>
                  <a:ext uri="{FF2B5EF4-FFF2-40B4-BE49-F238E27FC236}">
                    <a16:creationId xmlns:a16="http://schemas.microsoft.com/office/drawing/2014/main" id="{88E586C2-48D2-B344-9758-ED1E8FBD0A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3550" y="2590800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33" name="Rectangle 42">
                <a:extLst>
                  <a:ext uri="{FF2B5EF4-FFF2-40B4-BE49-F238E27FC236}">
                    <a16:creationId xmlns:a16="http://schemas.microsoft.com/office/drawing/2014/main" id="{645ADB2B-0FDD-284A-AD68-4EC8A56F2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3550" y="2590800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rgbClr val="CC00CC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Text Box 21">
            <a:extLst>
              <a:ext uri="{FF2B5EF4-FFF2-40B4-BE49-F238E27FC236}">
                <a16:creationId xmlns:a16="http://schemas.microsoft.com/office/drawing/2014/main" id="{794548C5-CD3E-164C-BF10-A697A9052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399" y="3805238"/>
            <a:ext cx="67786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rgbClr val="CC00CC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b="0" i="1" dirty="0">
                <a:solidFill>
                  <a:schemeClr val="tx1"/>
                </a:solidFill>
              </a:rPr>
              <a:t>F</a:t>
            </a:r>
            <a:r>
              <a:rPr lang="en-US" altLang="en-US" sz="2400" b="0" dirty="0">
                <a:solidFill>
                  <a:schemeClr val="tx1"/>
                </a:solidFill>
              </a:rPr>
              <a:t>{</a:t>
            </a:r>
            <a:r>
              <a:rPr lang="en-US" altLang="en-US" sz="2400" b="0" i="1" dirty="0">
                <a:solidFill>
                  <a:schemeClr val="tx1"/>
                </a:solidFill>
              </a:rPr>
              <a:t> y</a:t>
            </a:r>
            <a:r>
              <a:rPr lang="en-US" altLang="en-US" sz="2400" b="0" dirty="0">
                <a:solidFill>
                  <a:schemeClr val="tx1"/>
                </a:solidFill>
              </a:rPr>
              <a:t>(</a:t>
            </a:r>
            <a:r>
              <a:rPr lang="en-US" altLang="en-US" sz="2400" b="0" i="1" dirty="0">
                <a:solidFill>
                  <a:schemeClr val="tx1"/>
                </a:solidFill>
              </a:rPr>
              <a:t>t</a:t>
            </a:r>
            <a:r>
              <a:rPr lang="en-US" altLang="en-US" sz="2400" b="0" dirty="0">
                <a:solidFill>
                  <a:schemeClr val="tx1"/>
                </a:solidFill>
              </a:rPr>
              <a:t>) cos(</a:t>
            </a:r>
            <a:r>
              <a:rPr lang="en-US" altLang="en-US" sz="2400" b="0" i="1" dirty="0" err="1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en-US" altLang="en-US" sz="2400" b="0" i="1" baseline="-25000" dirty="0" err="1">
                <a:solidFill>
                  <a:schemeClr val="tx1"/>
                </a:solidFill>
              </a:rPr>
              <a:t>c</a:t>
            </a:r>
            <a:r>
              <a:rPr lang="en-US" altLang="en-US" sz="2400" b="0" baseline="-25000" dirty="0">
                <a:solidFill>
                  <a:schemeClr val="tx1"/>
                </a:solidFill>
              </a:rPr>
              <a:t> </a:t>
            </a:r>
            <a:r>
              <a:rPr lang="en-US" altLang="en-US" sz="2400" b="0" i="1" dirty="0">
                <a:solidFill>
                  <a:schemeClr val="tx1"/>
                </a:solidFill>
              </a:rPr>
              <a:t>t</a:t>
            </a:r>
            <a:r>
              <a:rPr lang="en-US" altLang="en-US" sz="2400" b="0" dirty="0">
                <a:solidFill>
                  <a:schemeClr val="tx1"/>
                </a:solidFill>
              </a:rPr>
              <a:t>) } = ½ </a:t>
            </a:r>
            <a:r>
              <a:rPr lang="en-US" altLang="en-US" sz="2400" b="0" i="1" dirty="0">
                <a:solidFill>
                  <a:schemeClr val="tx1"/>
                </a:solidFill>
              </a:rPr>
              <a:t>Y</a:t>
            </a:r>
            <a:r>
              <a:rPr lang="en-US" altLang="en-US" sz="2400" b="0" dirty="0">
                <a:solidFill>
                  <a:schemeClr val="tx1"/>
                </a:solidFill>
              </a:rPr>
              <a:t>(</a:t>
            </a:r>
            <a:r>
              <a:rPr lang="en-US" altLang="en-US" sz="2400" b="0" i="1" dirty="0">
                <a:solidFill>
                  <a:schemeClr val="tx1"/>
                </a:solidFill>
              </a:rPr>
              <a:t>j</a:t>
            </a:r>
            <a:r>
              <a:rPr lang="en-US" altLang="en-US" sz="2400" b="0" dirty="0">
                <a:solidFill>
                  <a:schemeClr val="tx1"/>
                </a:solidFill>
              </a:rPr>
              <a:t>(</a:t>
            </a:r>
            <a:r>
              <a:rPr lang="en-US" altLang="en-US" sz="2400" b="0" i="1" dirty="0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en-US" altLang="en-US" sz="2400" b="0" dirty="0">
                <a:solidFill>
                  <a:schemeClr val="tx1"/>
                </a:solidFill>
              </a:rPr>
              <a:t> + </a:t>
            </a:r>
            <a:r>
              <a:rPr lang="en-US" altLang="en-US" sz="2400" b="0" i="1" dirty="0" err="1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en-US" altLang="en-US" sz="2400" b="0" i="1" baseline="-25000" dirty="0" err="1">
                <a:solidFill>
                  <a:schemeClr val="tx1"/>
                </a:solidFill>
              </a:rPr>
              <a:t>c</a:t>
            </a:r>
            <a:r>
              <a:rPr lang="en-US" altLang="en-US" sz="2400" b="0" dirty="0">
                <a:solidFill>
                  <a:schemeClr val="tx1"/>
                </a:solidFill>
              </a:rPr>
              <a:t>)) + ½ </a:t>
            </a:r>
            <a:r>
              <a:rPr lang="en-US" altLang="en-US" sz="2400" b="0" i="1" dirty="0">
                <a:solidFill>
                  <a:schemeClr val="tx1"/>
                </a:solidFill>
              </a:rPr>
              <a:t>Y</a:t>
            </a:r>
            <a:r>
              <a:rPr lang="en-US" altLang="en-US" sz="2400" b="0" dirty="0">
                <a:solidFill>
                  <a:schemeClr val="tx1"/>
                </a:solidFill>
              </a:rPr>
              <a:t>(</a:t>
            </a:r>
            <a:r>
              <a:rPr lang="en-US" altLang="en-US" sz="2400" b="0" i="1" dirty="0">
                <a:solidFill>
                  <a:schemeClr val="tx1"/>
                </a:solidFill>
              </a:rPr>
              <a:t>j</a:t>
            </a:r>
            <a:r>
              <a:rPr lang="en-US" altLang="en-US" sz="2400" b="0" dirty="0">
                <a:solidFill>
                  <a:schemeClr val="tx1"/>
                </a:solidFill>
              </a:rPr>
              <a:t>(</a:t>
            </a:r>
            <a:r>
              <a:rPr lang="en-US" altLang="en-US" sz="2400" b="0" i="1" dirty="0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en-US" altLang="en-US" sz="2400" b="0" dirty="0">
                <a:solidFill>
                  <a:schemeClr val="tx1"/>
                </a:solidFill>
              </a:rPr>
              <a:t> – </a:t>
            </a:r>
            <a:r>
              <a:rPr lang="en-US" altLang="en-US" sz="2400" b="0" i="1" dirty="0" err="1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en-US" altLang="en-US" sz="2400" b="0" i="1" baseline="-25000" dirty="0" err="1">
                <a:solidFill>
                  <a:schemeClr val="tx1"/>
                </a:solidFill>
              </a:rPr>
              <a:t>c</a:t>
            </a:r>
            <a:r>
              <a:rPr lang="en-US" altLang="en-US" sz="2400" b="0" dirty="0">
                <a:solidFill>
                  <a:schemeClr val="tx1"/>
                </a:solidFill>
              </a:rPr>
              <a:t>))     </a:t>
            </a:r>
            <a:r>
              <a:rPr lang="en-US" altLang="en-US" sz="2400" b="0" i="1" dirty="0">
                <a:solidFill>
                  <a:schemeClr val="tx1"/>
                </a:solidFill>
              </a:rPr>
              <a:t> </a:t>
            </a:r>
            <a:endParaRPr lang="en-US" altLang="en-US" sz="2400" b="0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950A6D-22B7-5F42-A96B-D169567AC856}"/>
              </a:ext>
            </a:extLst>
          </p:cNvPr>
          <p:cNvGrpSpPr>
            <a:grpSpLocks/>
          </p:cNvGrpSpPr>
          <p:nvPr/>
        </p:nvGrpSpPr>
        <p:grpSpPr bwMode="auto">
          <a:xfrm>
            <a:off x="602959" y="4724400"/>
            <a:ext cx="7855241" cy="369332"/>
            <a:chOff x="602829" y="4724450"/>
            <a:chExt cx="7855570" cy="369332"/>
          </a:xfrm>
        </p:grpSpPr>
        <p:sp>
          <p:nvSpPr>
            <p:cNvPr id="23609" name="Text Box 38">
              <a:extLst>
                <a:ext uri="{FF2B5EF4-FFF2-40B4-BE49-F238E27FC236}">
                  <a16:creationId xmlns:a16="http://schemas.microsoft.com/office/drawing/2014/main" id="{F85C4E96-B21D-D847-AAE9-502599098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3401" y="4724450"/>
              <a:ext cx="18349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 dirty="0">
                  <a:solidFill>
                    <a:schemeClr val="tx1"/>
                  </a:solidFill>
                </a:rPr>
                <a:t>¼ X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+mn-lt"/>
                </a:rPr>
                <a:t>j</a:t>
              </a:r>
              <a:r>
                <a:rPr lang="en-US" altLang="en-US" sz="1800" b="0" dirty="0">
                  <a:solidFill>
                    <a:schemeClr val="tx1"/>
                  </a:solidFill>
                  <a:latin typeface="+mn-lt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w - 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2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 dirty="0">
                  <a:solidFill>
                    <a:schemeClr val="tx1"/>
                  </a:solidFill>
                </a:rPr>
                <a:t>c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))</a:t>
              </a:r>
              <a:endParaRPr lang="en-US" altLang="en-US" sz="2400" b="0" i="1" dirty="0">
                <a:solidFill>
                  <a:schemeClr val="tx1"/>
                </a:solidFill>
              </a:endParaRPr>
            </a:p>
          </p:txBody>
        </p:sp>
        <p:sp>
          <p:nvSpPr>
            <p:cNvPr id="23610" name="Text Box 38">
              <a:extLst>
                <a:ext uri="{FF2B5EF4-FFF2-40B4-BE49-F238E27FC236}">
                  <a16:creationId xmlns:a16="http://schemas.microsoft.com/office/drawing/2014/main" id="{31C731C5-E0BD-5D42-86B8-6839B050E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829" y="4724450"/>
              <a:ext cx="17593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 dirty="0">
                  <a:solidFill>
                    <a:schemeClr val="tx1"/>
                  </a:solidFill>
                </a:rPr>
                <a:t>¼ X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j</a:t>
              </a:r>
              <a:r>
                <a:rPr lang="en-US" altLang="en-US" sz="1800" b="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(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w 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+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 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2</a:t>
              </a:r>
              <a:r>
                <a:rPr lang="en-US" altLang="en-US" sz="1800" b="0" i="1" dirty="0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 dirty="0">
                  <a:solidFill>
                    <a:schemeClr val="tx1"/>
                  </a:solidFill>
                </a:rPr>
                <a:t>c</a:t>
              </a:r>
              <a:r>
                <a:rPr lang="en-US" altLang="en-US" sz="1800" b="0" dirty="0">
                  <a:solidFill>
                    <a:schemeClr val="tx1"/>
                  </a:solidFill>
                  <a:latin typeface="Symbol" pitchFamily="2" charset="2"/>
                </a:rPr>
                <a:t>))</a:t>
              </a:r>
              <a:endParaRPr lang="en-US" altLang="en-US" sz="2400" b="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77" name="Text Box 39">
            <a:extLst>
              <a:ext uri="{FF2B5EF4-FFF2-40B4-BE49-F238E27FC236}">
                <a16:creationId xmlns:a16="http://schemas.microsoft.com/office/drawing/2014/main" id="{3B911A16-DBDA-0947-AA25-65D097BC5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2887" y="4281487"/>
            <a:ext cx="118920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 b="1">
                <a:solidFill>
                  <a:srgbClr val="CC00CC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800" b="0" i="1" dirty="0">
                <a:solidFill>
                  <a:schemeClr val="tx1"/>
                </a:solidFill>
              </a:rPr>
              <a:t>½ X</a:t>
            </a:r>
            <a:r>
              <a:rPr lang="en-US" altLang="en-US" sz="1800" b="0" dirty="0">
                <a:solidFill>
                  <a:schemeClr val="tx1"/>
                </a:solidFill>
                <a:latin typeface="Symbol" pitchFamily="2" charset="2"/>
              </a:rPr>
              <a:t>(</a:t>
            </a:r>
            <a:r>
              <a:rPr lang="en-US" altLang="en-US" sz="1800" b="0" i="1" dirty="0" err="1">
                <a:solidFill>
                  <a:schemeClr val="tx1"/>
                </a:solidFill>
                <a:latin typeface="+mn-lt"/>
              </a:rPr>
              <a:t>j</a:t>
            </a:r>
            <a:r>
              <a:rPr lang="en-US" altLang="en-US" sz="1800" b="0" i="1" dirty="0" err="1">
                <a:solidFill>
                  <a:schemeClr val="tx1"/>
                </a:solidFill>
                <a:latin typeface="Symbol" pitchFamily="2" charset="2"/>
              </a:rPr>
              <a:t>w</a:t>
            </a:r>
            <a:r>
              <a:rPr lang="en-US" altLang="en-US" sz="1800" b="0" dirty="0">
                <a:solidFill>
                  <a:schemeClr val="tx1"/>
                </a:solidFill>
                <a:latin typeface="Symbol" pitchFamily="2" charset="2"/>
              </a:rPr>
              <a:t>)</a:t>
            </a:r>
            <a:endParaRPr lang="en-US" altLang="en-US" sz="2400" b="0" i="1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1FCA71-3FCB-4B4F-9E9B-92DF519E0A89}"/>
              </a:ext>
            </a:extLst>
          </p:cNvPr>
          <p:cNvGrpSpPr>
            <a:grpSpLocks/>
          </p:cNvGrpSpPr>
          <p:nvPr/>
        </p:nvGrpSpPr>
        <p:grpSpPr bwMode="auto">
          <a:xfrm>
            <a:off x="4064000" y="4792663"/>
            <a:ext cx="4010025" cy="612775"/>
            <a:chOff x="4063487" y="4792981"/>
            <a:chExt cx="4010527" cy="612880"/>
          </a:xfrm>
        </p:grpSpPr>
        <p:grpSp>
          <p:nvGrpSpPr>
            <p:cNvPr id="23599" name="Group 3">
              <a:extLst>
                <a:ext uri="{FF2B5EF4-FFF2-40B4-BE49-F238E27FC236}">
                  <a16:creationId xmlns:a16="http://schemas.microsoft.com/office/drawing/2014/main" id="{D6B3A5F7-8BFD-414D-8608-362C6B78A4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3487" y="4792981"/>
              <a:ext cx="1066800" cy="307615"/>
              <a:chOff x="2520853" y="5195887"/>
              <a:chExt cx="1066800" cy="613672"/>
            </a:xfrm>
          </p:grpSpPr>
          <p:sp>
            <p:nvSpPr>
              <p:cNvPr id="23605" name="Line 25">
                <a:extLst>
                  <a:ext uri="{FF2B5EF4-FFF2-40B4-BE49-F238E27FC236}">
                    <a16:creationId xmlns:a16="http://schemas.microsoft.com/office/drawing/2014/main" id="{D700FF34-0CD5-8846-95BF-0A67ED388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0853" y="5199961"/>
                <a:ext cx="1066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06" name="Line 26">
                <a:extLst>
                  <a:ext uri="{FF2B5EF4-FFF2-40B4-BE49-F238E27FC236}">
                    <a16:creationId xmlns:a16="http://schemas.microsoft.com/office/drawing/2014/main" id="{66B00035-190C-F54F-BBF4-2C0E674869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81402" y="5195887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07" name="Line 27">
                <a:extLst>
                  <a:ext uri="{FF2B5EF4-FFF2-40B4-BE49-F238E27FC236}">
                    <a16:creationId xmlns:a16="http://schemas.microsoft.com/office/drawing/2014/main" id="{9068EDE7-D37D-5B4B-B6F0-AF5C22639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0853" y="5199959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08" name="Rectangle 41">
                <a:extLst>
                  <a:ext uri="{FF2B5EF4-FFF2-40B4-BE49-F238E27FC236}">
                    <a16:creationId xmlns:a16="http://schemas.microsoft.com/office/drawing/2014/main" id="{C1297C91-039D-8649-832B-9C536D3A3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4253" y="5199959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rgbClr val="CC00CC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600" name="Group 1">
              <a:extLst>
                <a:ext uri="{FF2B5EF4-FFF2-40B4-BE49-F238E27FC236}">
                  <a16:creationId xmlns:a16="http://schemas.microsoft.com/office/drawing/2014/main" id="{AA550C7D-5FDE-8B4B-8E5D-80D0A8CE56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7214" y="5100287"/>
              <a:ext cx="1066800" cy="305574"/>
              <a:chOff x="7007225" y="5195887"/>
              <a:chExt cx="1066800" cy="609600"/>
            </a:xfrm>
          </p:grpSpPr>
          <p:sp>
            <p:nvSpPr>
              <p:cNvPr id="23601" name="Line 32">
                <a:extLst>
                  <a:ext uri="{FF2B5EF4-FFF2-40B4-BE49-F238E27FC236}">
                    <a16:creationId xmlns:a16="http://schemas.microsoft.com/office/drawing/2014/main" id="{3A7647D7-0E2D-304E-BF7E-C079917A9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07225" y="5195887"/>
                <a:ext cx="1066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02" name="Line 33">
                <a:extLst>
                  <a:ext uri="{FF2B5EF4-FFF2-40B4-BE49-F238E27FC236}">
                    <a16:creationId xmlns:a16="http://schemas.microsoft.com/office/drawing/2014/main" id="{E7622CE5-36AB-3D43-8092-F96E8C2B0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74025" y="5195887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03" name="Line 34">
                <a:extLst>
                  <a:ext uri="{FF2B5EF4-FFF2-40B4-BE49-F238E27FC236}">
                    <a16:creationId xmlns:a16="http://schemas.microsoft.com/office/drawing/2014/main" id="{6AE0CBFB-34D5-D945-92BD-11E5DD880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0400" y="5195887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04" name="Rectangle 42">
                <a:extLst>
                  <a:ext uri="{FF2B5EF4-FFF2-40B4-BE49-F238E27FC236}">
                    <a16:creationId xmlns:a16="http://schemas.microsoft.com/office/drawing/2014/main" id="{4653262D-3E5E-1644-A866-66B65EF9D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7225" y="5195887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rgbClr val="CC00CC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554B97-5A12-5342-AFE3-8DC9E0D37E27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103813"/>
            <a:ext cx="4146550" cy="306387"/>
            <a:chOff x="990601" y="5104376"/>
            <a:chExt cx="4146133" cy="306598"/>
          </a:xfrm>
        </p:grpSpPr>
        <p:grpSp>
          <p:nvGrpSpPr>
            <p:cNvPr id="23589" name="Group 84">
              <a:extLst>
                <a:ext uri="{FF2B5EF4-FFF2-40B4-BE49-F238E27FC236}">
                  <a16:creationId xmlns:a16="http://schemas.microsoft.com/office/drawing/2014/main" id="{5FD9209C-9702-DE44-8D91-9994AACCD8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601" y="5105400"/>
              <a:ext cx="1066800" cy="305574"/>
              <a:chOff x="2495550" y="2590800"/>
              <a:chExt cx="1066800" cy="609600"/>
            </a:xfrm>
          </p:grpSpPr>
          <p:sp>
            <p:nvSpPr>
              <p:cNvPr id="23595" name="Line 25">
                <a:extLst>
                  <a:ext uri="{FF2B5EF4-FFF2-40B4-BE49-F238E27FC236}">
                    <a16:creationId xmlns:a16="http://schemas.microsoft.com/office/drawing/2014/main" id="{20E9D7FC-EF3E-AF45-9F2D-DA5D9DAFD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5550" y="2590800"/>
                <a:ext cx="1066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6" name="Line 26">
                <a:extLst>
                  <a:ext uri="{FF2B5EF4-FFF2-40B4-BE49-F238E27FC236}">
                    <a16:creationId xmlns:a16="http://schemas.microsoft.com/office/drawing/2014/main" id="{88ECD258-C68F-AF4C-A9C2-1987804263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2350" y="2590800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7" name="Line 27">
                <a:extLst>
                  <a:ext uri="{FF2B5EF4-FFF2-40B4-BE49-F238E27FC236}">
                    <a16:creationId xmlns:a16="http://schemas.microsoft.com/office/drawing/2014/main" id="{9A577BC4-F4F0-4845-9B28-9CB938077E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5550" y="2590800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8" name="Rectangle 41">
                <a:extLst>
                  <a:ext uri="{FF2B5EF4-FFF2-40B4-BE49-F238E27FC236}">
                    <a16:creationId xmlns:a16="http://schemas.microsoft.com/office/drawing/2014/main" id="{8E95E275-2AB1-CD4A-8304-935FAE461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950" y="2590800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rgbClr val="CC00CC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590" name="Group 97">
              <a:extLst>
                <a:ext uri="{FF2B5EF4-FFF2-40B4-BE49-F238E27FC236}">
                  <a16:creationId xmlns:a16="http://schemas.microsoft.com/office/drawing/2014/main" id="{7A7E73E0-EE79-AC4C-9CE6-99BAD27589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9934" y="5104376"/>
              <a:ext cx="1066800" cy="305824"/>
              <a:chOff x="5543550" y="2590800"/>
              <a:chExt cx="1066800" cy="609600"/>
            </a:xfrm>
          </p:grpSpPr>
          <p:sp>
            <p:nvSpPr>
              <p:cNvPr id="23591" name="Line 32">
                <a:extLst>
                  <a:ext uri="{FF2B5EF4-FFF2-40B4-BE49-F238E27FC236}">
                    <a16:creationId xmlns:a16="http://schemas.microsoft.com/office/drawing/2014/main" id="{6698FBEF-F112-8541-9706-E704EF9B5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3550" y="2590800"/>
                <a:ext cx="1066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2" name="Line 33">
                <a:extLst>
                  <a:ext uri="{FF2B5EF4-FFF2-40B4-BE49-F238E27FC236}">
                    <a16:creationId xmlns:a16="http://schemas.microsoft.com/office/drawing/2014/main" id="{1EC7C6A9-B715-7543-84D0-2715894A6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10350" y="2590800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3" name="Line 34">
                <a:extLst>
                  <a:ext uri="{FF2B5EF4-FFF2-40B4-BE49-F238E27FC236}">
                    <a16:creationId xmlns:a16="http://schemas.microsoft.com/office/drawing/2014/main" id="{79FFD050-7248-9245-ACA6-4BF77C9FF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3550" y="2590800"/>
                <a:ext cx="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94" name="Rectangle 42">
                <a:extLst>
                  <a:ext uri="{FF2B5EF4-FFF2-40B4-BE49-F238E27FC236}">
                    <a16:creationId xmlns:a16="http://schemas.microsoft.com/office/drawing/2014/main" id="{4D1713B2-E8A4-8640-8E63-0335FF6B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3550" y="2590800"/>
                <a:ext cx="533400" cy="609600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 b="1">
                    <a:solidFill>
                      <a:srgbClr val="CC00CC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 b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562" name="Rectangle 6">
            <a:extLst>
              <a:ext uri="{FF2B5EF4-FFF2-40B4-BE49-F238E27FC236}">
                <a16:creationId xmlns:a16="http://schemas.microsoft.com/office/drawing/2014/main" id="{E02F6743-2314-B545-A1C6-280DD4AB0E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 b="1">
                <a:solidFill>
                  <a:srgbClr val="CC00CC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0" dirty="0">
                <a:solidFill>
                  <a:schemeClr val="tx1"/>
                </a:solidFill>
              </a:rPr>
              <a:t>15-</a:t>
            </a:r>
            <a:fld id="{D370C04C-4B16-5343-A2E9-AC0451778ABF}" type="slidenum">
              <a:rPr lang="en-US" altLang="en-US" sz="1400" b="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b="0" dirty="0">
              <a:solidFill>
                <a:schemeClr val="tx1"/>
              </a:solidFill>
            </a:endParaRPr>
          </a:p>
        </p:txBody>
      </p:sp>
      <p:grpSp>
        <p:nvGrpSpPr>
          <p:cNvPr id="10" name="Group 9" descr="Idealized bandpass spectrum (rectangular pulses centered at frequencies -2 times omega sub c and +2 times omega sub c plus an idealized lowpass spectrum (rectangular pulse)">
            <a:extLst>
              <a:ext uri="{FF2B5EF4-FFF2-40B4-BE49-F238E27FC236}">
                <a16:creationId xmlns:a16="http://schemas.microsoft.com/office/drawing/2014/main" id="{9F0032ED-94E8-184A-AE1C-15C47F9CAFC2}"/>
              </a:ext>
            </a:extLst>
          </p:cNvPr>
          <p:cNvGrpSpPr>
            <a:grpSpLocks/>
          </p:cNvGrpSpPr>
          <p:nvPr/>
        </p:nvGrpSpPr>
        <p:grpSpPr bwMode="auto">
          <a:xfrm>
            <a:off x="342900" y="4593846"/>
            <a:ext cx="8667750" cy="1535491"/>
            <a:chOff x="342438" y="4593842"/>
            <a:chExt cx="8668214" cy="1535164"/>
          </a:xfrm>
        </p:grpSpPr>
        <p:sp>
          <p:nvSpPr>
            <p:cNvPr id="23569" name="Line 17">
              <a:extLst>
                <a:ext uri="{FF2B5EF4-FFF2-40B4-BE49-F238E27FC236}">
                  <a16:creationId xmlns:a16="http://schemas.microsoft.com/office/drawing/2014/main" id="{98DA0787-B4F3-A445-8DF7-427CCECC70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054" y="5405498"/>
              <a:ext cx="85343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0" name="Text Box 18">
              <a:extLst>
                <a:ext uri="{FF2B5EF4-FFF2-40B4-BE49-F238E27FC236}">
                  <a16:creationId xmlns:a16="http://schemas.microsoft.com/office/drawing/2014/main" id="{60D76090-C74D-5848-BC23-AA1DDE77C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5852" y="5012852"/>
              <a:ext cx="304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</a:p>
          </p:txBody>
        </p:sp>
        <p:sp>
          <p:nvSpPr>
            <p:cNvPr id="23571" name="Text Box 20">
              <a:extLst>
                <a:ext uri="{FF2B5EF4-FFF2-40B4-BE49-F238E27FC236}">
                  <a16:creationId xmlns:a16="http://schemas.microsoft.com/office/drawing/2014/main" id="{63485098-F4C4-2D40-8DDC-F51A7F4D9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7702" y="5470052"/>
              <a:ext cx="304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0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572" name="Text Box 24">
              <a:extLst>
                <a:ext uri="{FF2B5EF4-FFF2-40B4-BE49-F238E27FC236}">
                  <a16:creationId xmlns:a16="http://schemas.microsoft.com/office/drawing/2014/main" id="{F7965C9A-4842-474E-96C9-6C52EE39E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520" y="5431963"/>
              <a:ext cx="12434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Symbol" pitchFamily="2" charset="2"/>
                </a:rPr>
                <a:t>- </a:t>
              </a:r>
              <a:r>
                <a:rPr lang="en-US" altLang="en-US" sz="1800" b="0">
                  <a:solidFill>
                    <a:schemeClr val="tx1"/>
                  </a:solidFill>
                </a:rPr>
                <a:t>2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</a:rPr>
                <a:t>+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573" name="Text Box 28">
              <a:extLst>
                <a:ext uri="{FF2B5EF4-FFF2-40B4-BE49-F238E27FC236}">
                  <a16:creationId xmlns:a16="http://schemas.microsoft.com/office/drawing/2014/main" id="{BA70EFF3-E3E1-1B42-8CDF-A0E5AEB5A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8888" y="5395161"/>
              <a:ext cx="598477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-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574" name="Line 29">
              <a:extLst>
                <a:ext uri="{FF2B5EF4-FFF2-40B4-BE49-F238E27FC236}">
                  <a16:creationId xmlns:a16="http://schemas.microsoft.com/office/drawing/2014/main" id="{776C75D8-CF35-8444-B4DA-5AC7751027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4200" y="5348871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Text Box 30">
              <a:extLst>
                <a:ext uri="{FF2B5EF4-FFF2-40B4-BE49-F238E27FC236}">
                  <a16:creationId xmlns:a16="http://schemas.microsoft.com/office/drawing/2014/main" id="{FAC1C528-6FB8-3842-83A8-24D66A0115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1298" y="5762293"/>
              <a:ext cx="6477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-w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576" name="Text Box 31">
              <a:extLst>
                <a:ext uri="{FF2B5EF4-FFF2-40B4-BE49-F238E27FC236}">
                  <a16:creationId xmlns:a16="http://schemas.microsoft.com/office/drawing/2014/main" id="{F504469D-3E6F-054B-A0D0-CB8F725E3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9681" y="5421581"/>
              <a:ext cx="517547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577" name="Text Box 35">
              <a:extLst>
                <a:ext uri="{FF2B5EF4-FFF2-40B4-BE49-F238E27FC236}">
                  <a16:creationId xmlns:a16="http://schemas.microsoft.com/office/drawing/2014/main" id="{95D704E1-FFF3-0C40-A2D9-E26040230B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3915" y="5411318"/>
              <a:ext cx="999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Symbol" pitchFamily="2" charset="2"/>
                </a:rPr>
                <a:t>2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- 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578" name="Line 36">
              <a:extLst>
                <a:ext uri="{FF2B5EF4-FFF2-40B4-BE49-F238E27FC236}">
                  <a16:creationId xmlns:a16="http://schemas.microsoft.com/office/drawing/2014/main" id="{7F424131-2577-C340-93B3-5A2C89676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2" y="5317652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9" name="Text Box 37">
              <a:extLst>
                <a:ext uri="{FF2B5EF4-FFF2-40B4-BE49-F238E27FC236}">
                  <a16:creationId xmlns:a16="http://schemas.microsoft.com/office/drawing/2014/main" id="{7606A812-E19F-DC4A-8748-21E94923F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2" y="5762293"/>
              <a:ext cx="723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580" name="Line 36">
              <a:extLst>
                <a:ext uri="{FF2B5EF4-FFF2-40B4-BE49-F238E27FC236}">
                  <a16:creationId xmlns:a16="http://schemas.microsoft.com/office/drawing/2014/main" id="{9330A2CE-161F-7B4F-B9BC-E22BB78607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336382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1" name="Text Box 37">
              <a:extLst>
                <a:ext uri="{FF2B5EF4-FFF2-40B4-BE49-F238E27FC236}">
                  <a16:creationId xmlns:a16="http://schemas.microsoft.com/office/drawing/2014/main" id="{EFD03062-9AFE-134C-A783-583AC9E99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1850" y="5762293"/>
              <a:ext cx="723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Symbol" pitchFamily="2" charset="2"/>
                </a:rPr>
                <a:t>2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582" name="Text Box 37">
              <a:extLst>
                <a:ext uri="{FF2B5EF4-FFF2-40B4-BE49-F238E27FC236}">
                  <a16:creationId xmlns:a16="http://schemas.microsoft.com/office/drawing/2014/main" id="{D9797294-9745-A948-9247-F99E596B2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1100" y="5715000"/>
              <a:ext cx="723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Symbol" pitchFamily="2" charset="2"/>
                </a:rPr>
                <a:t>-2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3583" name="Line 36">
              <a:extLst>
                <a:ext uri="{FF2B5EF4-FFF2-40B4-BE49-F238E27FC236}">
                  <a16:creationId xmlns:a16="http://schemas.microsoft.com/office/drawing/2014/main" id="{529A83EE-63EC-E94B-BB38-DD2D10EF1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5317652"/>
              <a:ext cx="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4" name="Text Box 35">
              <a:extLst>
                <a:ext uri="{FF2B5EF4-FFF2-40B4-BE49-F238E27FC236}">
                  <a16:creationId xmlns:a16="http://schemas.microsoft.com/office/drawing/2014/main" id="{D8B9419D-6248-7D4A-9041-D300B3E975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4364" y="5411318"/>
              <a:ext cx="999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Symbol" pitchFamily="2" charset="2"/>
                </a:rPr>
                <a:t>2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  <a:latin typeface="Symbol" pitchFamily="2" charset="2"/>
                </a:rPr>
                <a:t>+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585" name="Text Box 24">
              <a:extLst>
                <a:ext uri="{FF2B5EF4-FFF2-40B4-BE49-F238E27FC236}">
                  <a16:creationId xmlns:a16="http://schemas.microsoft.com/office/drawing/2014/main" id="{244E49BA-90C3-C145-9FD0-4586A76BF2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38" y="5425071"/>
              <a:ext cx="12434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Symbol" pitchFamily="2" charset="2"/>
                </a:rPr>
                <a:t>-</a:t>
              </a:r>
              <a:r>
                <a:rPr lang="en-US" altLang="en-US" sz="1800" b="0">
                  <a:solidFill>
                    <a:schemeClr val="tx1"/>
                  </a:solidFill>
                </a:rPr>
                <a:t>2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i="1" baseline="-25000">
                  <a:solidFill>
                    <a:schemeClr val="tx1"/>
                  </a:solidFill>
                </a:rPr>
                <a:t>c</a:t>
              </a:r>
              <a:r>
                <a:rPr lang="en-US" altLang="en-US" sz="1800" b="0">
                  <a:solidFill>
                    <a:schemeClr val="tx1"/>
                  </a:solidFill>
                  <a:latin typeface="Symbol" pitchFamily="2" charset="2"/>
                </a:rPr>
                <a:t>-</a:t>
              </a:r>
              <a:r>
                <a:rPr lang="en-US" altLang="en-US" sz="1800" b="0" i="1">
                  <a:solidFill>
                    <a:schemeClr val="tx1"/>
                  </a:solidFill>
                  <a:latin typeface="Symbol" pitchFamily="2" charset="2"/>
                </a:rPr>
                <a:t>w</a:t>
              </a:r>
              <a:r>
                <a:rPr lang="en-US" altLang="en-US" sz="1800" b="0" baseline="-25000">
                  <a:solidFill>
                    <a:schemeClr val="tx1"/>
                  </a:solidFill>
                  <a:latin typeface="Symbol" pitchFamily="2" charset="2"/>
                </a:rPr>
                <a:t>1</a:t>
              </a:r>
              <a:endParaRPr lang="en-US" altLang="en-US" sz="2400" b="0">
                <a:solidFill>
                  <a:schemeClr val="tx1"/>
                </a:solidFill>
              </a:endParaRPr>
            </a:p>
          </p:txBody>
        </p:sp>
        <p:sp>
          <p:nvSpPr>
            <p:cNvPr id="23586" name="Line 19">
              <a:extLst>
                <a:ext uri="{FF2B5EF4-FFF2-40B4-BE49-F238E27FC236}">
                  <a16:creationId xmlns:a16="http://schemas.microsoft.com/office/drawing/2014/main" id="{8E1139F2-FE9E-2F45-BD19-5847380FE3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03334" y="4636613"/>
              <a:ext cx="1" cy="7657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Line 22">
              <a:extLst>
                <a:ext uri="{FF2B5EF4-FFF2-40B4-BE49-F238E27FC236}">
                  <a16:creationId xmlns:a16="http://schemas.microsoft.com/office/drawing/2014/main" id="{57F42484-E093-CD4D-AB46-123F1B88C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7138" y="4792726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Text Box 23">
              <a:extLst>
                <a:ext uri="{FF2B5EF4-FFF2-40B4-BE49-F238E27FC236}">
                  <a16:creationId xmlns:a16="http://schemas.microsoft.com/office/drawing/2014/main" id="{BA706EE6-B9B4-DC44-89B7-A97DC832D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9158" y="4593842"/>
              <a:ext cx="5080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en-US" sz="1800" b="0" i="1" dirty="0">
                  <a:solidFill>
                    <a:schemeClr val="tx1"/>
                  </a:solidFill>
                </a:rPr>
                <a:t>½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5E1EDF1-FA35-CF46-8BCA-470CC58005FD}"/>
              </a:ext>
            </a:extLst>
          </p:cNvPr>
          <p:cNvSpPr txBox="1"/>
          <p:nvPr/>
        </p:nvSpPr>
        <p:spPr>
          <a:xfrm>
            <a:off x="4114800" y="5786438"/>
            <a:ext cx="9144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keep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76CA10-6786-BA41-B3D8-07C009A6F7C7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343400"/>
            <a:ext cx="7340600" cy="461963"/>
            <a:chOff x="399417" y="228600"/>
            <a:chExt cx="7340600" cy="461665"/>
          </a:xfrm>
        </p:grpSpPr>
        <p:sp>
          <p:nvSpPr>
            <p:cNvPr id="23567" name="TextBox 393">
              <a:extLst>
                <a:ext uri="{FF2B5EF4-FFF2-40B4-BE49-F238E27FC236}">
                  <a16:creationId xmlns:a16="http://schemas.microsoft.com/office/drawing/2014/main" id="{C2395C59-7CFA-E145-B18E-E6F599B8D9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417" y="228600"/>
              <a:ext cx="1320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FF0000"/>
                  </a:solidFill>
                </a:rPr>
                <a:t>attenuate</a:t>
              </a:r>
            </a:p>
          </p:txBody>
        </p:sp>
        <p:sp>
          <p:nvSpPr>
            <p:cNvPr id="23568" name="TextBox 394">
              <a:extLst>
                <a:ext uri="{FF2B5EF4-FFF2-40B4-BE49-F238E27FC236}">
                  <a16:creationId xmlns:a16="http://schemas.microsoft.com/office/drawing/2014/main" id="{8FBBC5ED-A7C5-BA4F-8FCC-4A73CC55C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9217" y="228600"/>
              <a:ext cx="13208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 b="1">
                  <a:solidFill>
                    <a:srgbClr val="CC00CC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b="0">
                  <a:solidFill>
                    <a:srgbClr val="FF0000"/>
                  </a:solidFill>
                </a:rPr>
                <a:t>attenuate</a:t>
              </a:r>
            </a:p>
          </p:txBody>
        </p:sp>
      </p:grpSp>
      <p:sp>
        <p:nvSpPr>
          <p:cNvPr id="87" name="Text Box 8">
            <a:extLst>
              <a:ext uri="{FF2B5EF4-FFF2-40B4-BE49-F238E27FC236}">
                <a16:creationId xmlns:a16="http://schemas.microsoft.com/office/drawing/2014/main" id="{EFC7313B-CDE6-344E-B898-C97BEB817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build="p" autoUpdateAnimBg="0"/>
      <p:bldP spid="59" grpId="0"/>
      <p:bldP spid="77" grpId="0"/>
      <p:bldP spid="8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Differentiation Property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47800"/>
            <a:ext cx="4076700" cy="609600"/>
          </a:xfrm>
        </p:spPr>
        <p:txBody>
          <a:bodyPr/>
          <a:lstStyle/>
          <a:p>
            <a:r>
              <a:rPr lang="en-US" dirty="0"/>
              <a:t>Conditions</a:t>
            </a:r>
          </a:p>
        </p:txBody>
      </p:sp>
      <p:graphicFrame>
        <p:nvGraphicFramePr>
          <p:cNvPr id="168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375412"/>
              </p:ext>
            </p:extLst>
          </p:nvPr>
        </p:nvGraphicFramePr>
        <p:xfrm>
          <a:off x="914400" y="4114800"/>
          <a:ext cx="25558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3" name="Equation" r:id="rId3" imgW="1600200" imgH="431800" progId="Equation.3">
                  <p:embed/>
                </p:oleObj>
              </mc:Choice>
              <mc:Fallback>
                <p:oleObj name="Equation" r:id="rId3" imgW="1600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14800"/>
                        <a:ext cx="255587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159459"/>
              </p:ext>
            </p:extLst>
          </p:nvPr>
        </p:nvGraphicFramePr>
        <p:xfrm>
          <a:off x="5043487" y="5562600"/>
          <a:ext cx="22717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4" name="Equation" r:id="rId5" imgW="1422400" imgH="419100" progId="Equation.3">
                  <p:embed/>
                </p:oleObj>
              </mc:Choice>
              <mc:Fallback>
                <p:oleObj name="Equation" r:id="rId5" imgW="1422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3487" y="5562600"/>
                        <a:ext cx="2271713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58000" y="6400800"/>
            <a:ext cx="1905000" cy="457200"/>
          </a:xfrm>
        </p:spPr>
        <p:txBody>
          <a:bodyPr/>
          <a:lstStyle/>
          <a:p>
            <a:r>
              <a:rPr lang="en-US" dirty="0"/>
              <a:t>15-</a:t>
            </a:r>
            <a:fld id="{48456A70-0021-B84E-925B-88B7CCC4D2F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11-7.2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3048000"/>
            <a:ext cx="40767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Derivation of property:</a:t>
            </a:r>
            <a:br>
              <a:rPr lang="en-US" dirty="0"/>
            </a:br>
            <a:r>
              <a:rPr lang="en-US" dirty="0"/>
              <a:t>Given </a:t>
            </a:r>
            <a:r>
              <a:rPr lang="en-US" b="0" i="1" dirty="0">
                <a:solidFill>
                  <a:schemeClr val="tx1"/>
                </a:solidFill>
              </a:rPr>
              <a:t>f</a:t>
            </a:r>
            <a:r>
              <a:rPr lang="en-US" b="0" dirty="0">
                <a:solidFill>
                  <a:schemeClr val="tx1"/>
                </a:solidFill>
              </a:rPr>
              <a:t>(</a:t>
            </a:r>
            <a:r>
              <a:rPr lang="en-US" b="0" i="1" dirty="0">
                <a:solidFill>
                  <a:schemeClr val="tx1"/>
                </a:solidFill>
              </a:rPr>
              <a:t>t</a:t>
            </a:r>
            <a:r>
              <a:rPr lang="en-US" b="0" dirty="0">
                <a:solidFill>
                  <a:schemeClr val="tx1"/>
                </a:solidFill>
              </a:rPr>
              <a:t>) </a:t>
            </a:r>
            <a:r>
              <a:rPr lang="en-US" b="0" dirty="0">
                <a:solidFill>
                  <a:schemeClr val="tx1"/>
                </a:solidFill>
                <a:sym typeface="Symbol" charset="0"/>
              </a:rPr>
              <a:t>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i="1" dirty="0">
                <a:solidFill>
                  <a:schemeClr val="tx1"/>
                </a:solidFill>
              </a:rPr>
              <a:t>F</a:t>
            </a:r>
            <a:r>
              <a:rPr lang="en-US" b="0" dirty="0">
                <a:solidFill>
                  <a:schemeClr val="tx1"/>
                </a:solidFill>
              </a:rPr>
              <a:t>(</a:t>
            </a:r>
            <a:r>
              <a:rPr lang="en-US" b="0" i="1" dirty="0" err="1">
                <a:solidFill>
                  <a:schemeClr val="tx1"/>
                </a:solidFill>
              </a:rPr>
              <a:t>j</a:t>
            </a:r>
            <a:r>
              <a:rPr lang="en-US" b="0" i="1" dirty="0" err="1">
                <a:solidFill>
                  <a:schemeClr val="tx1"/>
                </a:solidFill>
                <a:latin typeface="Symbol" charset="0"/>
              </a:rPr>
              <a:t>w</a:t>
            </a:r>
            <a:r>
              <a:rPr lang="en-US" b="0" dirty="0">
                <a:solidFill>
                  <a:schemeClr val="tx1"/>
                </a:solidFill>
              </a:rPr>
              <a:t>)</a:t>
            </a:r>
            <a:r>
              <a:rPr lang="en-US" dirty="0"/>
              <a:t>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934168"/>
            <a:ext cx="4076700" cy="51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Tx/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</a:t>
            </a:r>
            <a:r>
              <a:rPr lang="en-US" dirty="0">
                <a:sym typeface="Symbol" charset="0"/>
              </a:rPr>
              <a:t></a:t>
            </a:r>
            <a:r>
              <a:rPr lang="en-US" dirty="0"/>
              <a:t> 0  when  |</a:t>
            </a:r>
            <a:r>
              <a:rPr lang="en-US" i="1" dirty="0"/>
              <a:t>t</a:t>
            </a:r>
            <a:r>
              <a:rPr lang="en-US" dirty="0"/>
              <a:t>| </a:t>
            </a:r>
            <a:r>
              <a:rPr lang="en-US" dirty="0">
                <a:sym typeface="Symbol" charset="0"/>
              </a:rPr>
              <a:t>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</a:t>
            </a:r>
            <a:endParaRPr 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2467568"/>
            <a:ext cx="4076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Tx/>
              <a:buNone/>
            </a:pP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is differentiable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334815"/>
              </p:ext>
            </p:extLst>
          </p:nvPr>
        </p:nvGraphicFramePr>
        <p:xfrm>
          <a:off x="963612" y="4876800"/>
          <a:ext cx="26177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5" name="Equation" r:id="rId7" imgW="1638300" imgH="419100" progId="Equation.3">
                  <p:embed/>
                </p:oleObj>
              </mc:Choice>
              <mc:Fallback>
                <p:oleObj name="Equation" r:id="rId7" imgW="1638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2" y="4876800"/>
                        <a:ext cx="26177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057456"/>
              </p:ext>
            </p:extLst>
          </p:nvPr>
        </p:nvGraphicFramePr>
        <p:xfrm>
          <a:off x="1658995" y="5588000"/>
          <a:ext cx="16843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6" name="Equation" r:id="rId9" imgW="1054100" imgH="317500" progId="Equation.3">
                  <p:embed/>
                </p:oleObj>
              </mc:Choice>
              <mc:Fallback>
                <p:oleObj name="Equation" r:id="rId9" imgW="10541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8995" y="5588000"/>
                        <a:ext cx="168433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07617"/>
              </p:ext>
            </p:extLst>
          </p:nvPr>
        </p:nvGraphicFramePr>
        <p:xfrm>
          <a:off x="4903788" y="1524000"/>
          <a:ext cx="22733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7" name="Equation" r:id="rId11" imgW="1422400" imgH="203200" progId="Equation.3">
                  <p:embed/>
                </p:oleObj>
              </mc:Choice>
              <mc:Fallback>
                <p:oleObj name="Equation" r:id="rId11" imgW="1422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3788" y="1524000"/>
                        <a:ext cx="22733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436336"/>
              </p:ext>
            </p:extLst>
          </p:nvPr>
        </p:nvGraphicFramePr>
        <p:xfrm>
          <a:off x="5275262" y="1905000"/>
          <a:ext cx="188753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8" name="Equation" r:id="rId13" imgW="1181100" imgH="203200" progId="Equation.3">
                  <p:embed/>
                </p:oleObj>
              </mc:Choice>
              <mc:Fallback>
                <p:oleObj name="Equation" r:id="rId13" imgW="1181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262" y="1905000"/>
                        <a:ext cx="1887538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245423"/>
              </p:ext>
            </p:extLst>
          </p:nvPr>
        </p:nvGraphicFramePr>
        <p:xfrm>
          <a:off x="4953000" y="2362200"/>
          <a:ext cx="24955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9" name="Equation" r:id="rId15" imgW="1562100" imgH="203200" progId="Equation.3">
                  <p:embed/>
                </p:oleObj>
              </mc:Choice>
              <mc:Fallback>
                <p:oleObj name="Equation" r:id="rId15" imgW="156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362200"/>
                        <a:ext cx="24955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533213"/>
              </p:ext>
            </p:extLst>
          </p:nvPr>
        </p:nvGraphicFramePr>
        <p:xfrm>
          <a:off x="5205412" y="2743200"/>
          <a:ext cx="210978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0" name="Equation" r:id="rId17" imgW="1320800" imgH="279400" progId="Equation.3">
                  <p:embed/>
                </p:oleObj>
              </mc:Choice>
              <mc:Fallback>
                <p:oleObj name="Equation" r:id="rId17" imgW="1320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5412" y="2743200"/>
                        <a:ext cx="210978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577929"/>
              </p:ext>
            </p:extLst>
          </p:nvPr>
        </p:nvGraphicFramePr>
        <p:xfrm>
          <a:off x="4876800" y="3200400"/>
          <a:ext cx="284003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1" name="Equation" r:id="rId19" imgW="1778000" imgH="228600" progId="Equation.3">
                  <p:embed/>
                </p:oleObj>
              </mc:Choice>
              <mc:Fallback>
                <p:oleObj name="Equation" r:id="rId19" imgW="1778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200400"/>
                        <a:ext cx="2840037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7805"/>
              </p:ext>
            </p:extLst>
          </p:nvPr>
        </p:nvGraphicFramePr>
        <p:xfrm>
          <a:off x="5024438" y="3608388"/>
          <a:ext cx="4119562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2" name="Equation" r:id="rId21" imgW="2578100" imgH="317500" progId="Equation.3">
                  <p:embed/>
                </p:oleObj>
              </mc:Choice>
              <mc:Fallback>
                <p:oleObj name="Equation" r:id="rId21" imgW="25781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4438" y="3608388"/>
                        <a:ext cx="4119562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350076"/>
              </p:ext>
            </p:extLst>
          </p:nvPr>
        </p:nvGraphicFramePr>
        <p:xfrm>
          <a:off x="5738813" y="4141787"/>
          <a:ext cx="2109787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3" name="Equation" r:id="rId23" imgW="1320800" imgH="317500" progId="Equation.3">
                  <p:embed/>
                </p:oleObj>
              </mc:Choice>
              <mc:Fallback>
                <p:oleObj name="Equation" r:id="rId23" imgW="13208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8813" y="4141787"/>
                        <a:ext cx="2109787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344727"/>
              </p:ext>
            </p:extLst>
          </p:nvPr>
        </p:nvGraphicFramePr>
        <p:xfrm>
          <a:off x="5062538" y="4800600"/>
          <a:ext cx="194786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4" name="Equation" r:id="rId25" imgW="1219200" imgH="419100" progId="Equation.3">
                  <p:embed/>
                </p:oleObj>
              </mc:Choice>
              <mc:Fallback>
                <p:oleObj name="Equation" r:id="rId25" imgW="1219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538" y="4800600"/>
                        <a:ext cx="1947862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154077"/>
              </p:ext>
            </p:extLst>
          </p:nvPr>
        </p:nvGraphicFramePr>
        <p:xfrm>
          <a:off x="7848600" y="4226946"/>
          <a:ext cx="12382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5" name="Equation" r:id="rId27" imgW="774700" imgH="241300" progId="Equation.3">
                  <p:embed/>
                </p:oleObj>
              </mc:Choice>
              <mc:Fallback>
                <p:oleObj name="Equation" r:id="rId27" imgW="774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4226946"/>
                        <a:ext cx="123825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024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p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1143000"/>
          </a:xfrm>
        </p:spPr>
        <p:txBody>
          <a:bodyPr/>
          <a:lstStyle/>
          <a:p>
            <a:r>
              <a:rPr lang="en-US" dirty="0"/>
              <a:t>Time Integration Property</a:t>
            </a:r>
          </a:p>
        </p:txBody>
      </p:sp>
      <p:graphicFrame>
        <p:nvGraphicFramePr>
          <p:cNvPr id="1699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963237"/>
              </p:ext>
            </p:extLst>
          </p:nvPr>
        </p:nvGraphicFramePr>
        <p:xfrm>
          <a:off x="762000" y="1524000"/>
          <a:ext cx="211455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6" name="Equation" r:id="rId3" imgW="1320800" imgH="317500" progId="Equation.3">
                  <p:embed/>
                </p:oleObj>
              </mc:Choice>
              <mc:Fallback>
                <p:oleObj name="Equation" r:id="rId3" imgW="13208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211455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077222"/>
              </p:ext>
            </p:extLst>
          </p:nvPr>
        </p:nvGraphicFramePr>
        <p:xfrm>
          <a:off x="5310040" y="3379866"/>
          <a:ext cx="838200" cy="31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7" name="Equation" r:id="rId5" imgW="545760" imgH="203040" progId="Equation.3">
                  <p:embed/>
                </p:oleObj>
              </mc:Choice>
              <mc:Fallback>
                <p:oleObj name="Equation" r:id="rId5" imgW="5457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040" y="3379866"/>
                        <a:ext cx="838200" cy="31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6858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r>
              <a:rPr lang="en-US" dirty="0"/>
              <a:t>15-</a:t>
            </a:r>
            <a:fld id="{95762E6C-DE49-564A-8C5A-CB9F7777570B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645236"/>
              </p:ext>
            </p:extLst>
          </p:nvPr>
        </p:nvGraphicFramePr>
        <p:xfrm>
          <a:off x="762000" y="2209800"/>
          <a:ext cx="388302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8" name="Equation" r:id="rId7" imgW="2425700" imgH="203200" progId="Equation.3">
                  <p:embed/>
                </p:oleObj>
              </mc:Choice>
              <mc:Fallback>
                <p:oleObj name="Equation" r:id="rId7" imgW="2425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3883025" cy="325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131402"/>
              </p:ext>
            </p:extLst>
          </p:nvPr>
        </p:nvGraphicFramePr>
        <p:xfrm>
          <a:off x="914400" y="2590800"/>
          <a:ext cx="31908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9" name="Equation" r:id="rId9" imgW="1993900" imgH="317500" progId="Equation.3">
                  <p:embed/>
                </p:oleObj>
              </mc:Choice>
              <mc:Fallback>
                <p:oleObj name="Equation" r:id="rId9" imgW="19939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90800"/>
                        <a:ext cx="319087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991583"/>
              </p:ext>
            </p:extLst>
          </p:nvPr>
        </p:nvGraphicFramePr>
        <p:xfrm>
          <a:off x="2057400" y="3195637"/>
          <a:ext cx="1239837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0" name="Equation" r:id="rId11" imgW="774700" imgH="241300" progId="Equation.3">
                  <p:embed/>
                </p:oleObj>
              </mc:Choice>
              <mc:Fallback>
                <p:oleObj name="Equation" r:id="rId11" imgW="774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195637"/>
                        <a:ext cx="1239837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997787"/>
              </p:ext>
            </p:extLst>
          </p:nvPr>
        </p:nvGraphicFramePr>
        <p:xfrm>
          <a:off x="963613" y="3611562"/>
          <a:ext cx="3760787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1" name="Equation" r:id="rId13" imgW="2349500" imgH="457200" progId="Equation.3">
                  <p:embed/>
                </p:oleObj>
              </mc:Choice>
              <mc:Fallback>
                <p:oleObj name="Equation" r:id="rId13" imgW="2349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3613" y="3611562"/>
                        <a:ext cx="3760787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465138"/>
              </p:ext>
            </p:extLst>
          </p:nvPr>
        </p:nvGraphicFramePr>
        <p:xfrm>
          <a:off x="2485436" y="4373563"/>
          <a:ext cx="23368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2" name="Equation" r:id="rId15" imgW="1460500" imgH="457200" progId="Equation.3">
                  <p:embed/>
                </p:oleObj>
              </mc:Choice>
              <mc:Fallback>
                <p:oleObj name="Equation" r:id="rId15" imgW="1460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436" y="4373563"/>
                        <a:ext cx="23368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9209942"/>
              </p:ext>
            </p:extLst>
          </p:nvPr>
        </p:nvGraphicFramePr>
        <p:xfrm>
          <a:off x="847725" y="5160962"/>
          <a:ext cx="2886075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3" name="Equation" r:id="rId17" imgW="1803400" imgH="203200" progId="Equation.3">
                  <p:embed/>
                </p:oleObj>
              </mc:Choice>
              <mc:Fallback>
                <p:oleObj name="Equation" r:id="rId17" imgW="1803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5160962"/>
                        <a:ext cx="2886075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200374"/>
              </p:ext>
            </p:extLst>
          </p:nvPr>
        </p:nvGraphicFramePr>
        <p:xfrm>
          <a:off x="1066800" y="5516563"/>
          <a:ext cx="3556000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4" name="Equation" r:id="rId19" imgW="2222500" imgH="457200" progId="Equation.3">
                  <p:embed/>
                </p:oleObj>
              </mc:Choice>
              <mc:Fallback>
                <p:oleObj name="Equation" r:id="rId19" imgW="2222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516563"/>
                        <a:ext cx="3556000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304433"/>
              </p:ext>
            </p:extLst>
          </p:nvPr>
        </p:nvGraphicFramePr>
        <p:xfrm>
          <a:off x="5334000" y="2093346"/>
          <a:ext cx="12668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5" name="Equation" r:id="rId21" imgW="825500" imgH="228600" progId="Equation.3">
                  <p:embed/>
                </p:oleObj>
              </mc:Choice>
              <mc:Fallback>
                <p:oleObj name="Equation" r:id="rId21" imgW="825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093346"/>
                        <a:ext cx="12668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926773"/>
              </p:ext>
            </p:extLst>
          </p:nvPr>
        </p:nvGraphicFramePr>
        <p:xfrm>
          <a:off x="5334000" y="2590800"/>
          <a:ext cx="1411466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6" name="Equation" r:id="rId23" imgW="952500" imgH="431800" progId="Equation.3">
                  <p:embed/>
                </p:oleObj>
              </mc:Choice>
              <mc:Fallback>
                <p:oleObj name="Equation" r:id="rId23" imgW="952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590800"/>
                        <a:ext cx="1411466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785919"/>
              </p:ext>
            </p:extLst>
          </p:nvPr>
        </p:nvGraphicFramePr>
        <p:xfrm>
          <a:off x="5334000" y="3958092"/>
          <a:ext cx="3484563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7" name="Equation" r:id="rId25" imgW="2273300" imgH="444500" progId="Equation.3">
                  <p:embed/>
                </p:oleObj>
              </mc:Choice>
              <mc:Fallback>
                <p:oleObj name="Equation" r:id="rId25" imgW="22733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958092"/>
                        <a:ext cx="3484563" cy="68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4876800" y="1447800"/>
            <a:ext cx="2057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Example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6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114800" y="6376998"/>
            <a:ext cx="1905000" cy="315074"/>
          </a:xfrm>
          <a:noFill/>
        </p:spPr>
        <p:txBody>
          <a:bodyPr/>
          <a:lstStyle/>
          <a:p>
            <a:pPr algn="ctr"/>
            <a:r>
              <a:rPr lang="en-US" dirty="0"/>
              <a:t>Aug. 2016</a:t>
            </a:r>
          </a:p>
        </p:txBody>
      </p:sp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585200" cy="1143000"/>
          </a:xfrm>
        </p:spPr>
        <p:txBody>
          <a:bodyPr/>
          <a:lstStyle/>
          <a:p>
            <a:r>
              <a:rPr lang="en-US" dirty="0"/>
              <a:t>License Info for </a:t>
            </a:r>
            <a:r>
              <a:rPr lang="en-US" dirty="0" err="1"/>
              <a:t>SPFirst</a:t>
            </a:r>
            <a:r>
              <a:rPr lang="en-US" dirty="0"/>
              <a:t> Slides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McClellan, Schafer &amp;Yoder have released their work under a </a:t>
            </a:r>
            <a:r>
              <a:rPr lang="en-US" sz="2400" dirty="0">
                <a:hlinkClick r:id="rId2"/>
              </a:rPr>
              <a:t>Creative Commons License</a:t>
            </a:r>
            <a:r>
              <a:rPr lang="en-US" sz="2400" dirty="0"/>
              <a:t> with the following terms: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Attribution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Verdana" charset="0"/>
              </a:rPr>
              <a:t>The licensor permits others to copy, distribute, display, and perform the work. In return, licensees must give the original authors credit.</a:t>
            </a:r>
            <a:r>
              <a:rPr lang="en-US" sz="1800" dirty="0">
                <a:latin typeface="Verdana" charset="0"/>
              </a:rPr>
              <a:t> 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Non-Commercial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Verdana" charset="0"/>
              </a:rPr>
              <a:t>The licensor permits others to copy, distribute, display, and perform the work. In return, licensees may not use the work for commercial purposes—unless they get the licensor's permission.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400" dirty="0"/>
              <a:t>Share Alike</a:t>
            </a:r>
          </a:p>
          <a:p>
            <a:pPr lvl="2">
              <a:lnSpc>
                <a:spcPct val="90000"/>
              </a:lnSpc>
            </a:pPr>
            <a:r>
              <a:rPr lang="en-US" sz="1600" dirty="0">
                <a:latin typeface="Verdana" charset="0"/>
              </a:rPr>
              <a:t>The licensor permits others to distribute derivative works only under a license identical to the one that governs the licensor's work.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latin typeface="Verdana" charset="0"/>
                <a:hlinkClick r:id="rId3"/>
              </a:rPr>
              <a:t>Full Text of the License</a:t>
            </a:r>
            <a:endParaRPr lang="en-US" sz="1800" dirty="0">
              <a:latin typeface="Verdana" charset="0"/>
            </a:endParaRPr>
          </a:p>
          <a:p>
            <a:pPr>
              <a:lnSpc>
                <a:spcPct val="90000"/>
              </a:lnSpc>
            </a:pPr>
            <a:r>
              <a:rPr lang="en-US" sz="1800" i="1" dirty="0">
                <a:solidFill>
                  <a:schemeClr val="accent1"/>
                </a:solidFill>
                <a:latin typeface="Verdana" charset="0"/>
              </a:rPr>
              <a:t>This (hidden) page should be kept with the presentation</a:t>
            </a: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0" y="6361587"/>
            <a:ext cx="3886200" cy="44367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pPr>
              <a:defRPr/>
            </a:pPr>
            <a:r>
              <a:rPr lang="sv-SE" altLang="en-US" sz="1600" dirty="0"/>
              <a:t>©2003-2016, JH </a:t>
            </a:r>
            <a:r>
              <a:rPr lang="sv-SE" altLang="en-US" sz="1600" dirty="0" err="1"/>
              <a:t>McClellan</a:t>
            </a:r>
            <a:r>
              <a:rPr lang="sv-SE" altLang="en-US" sz="1600" dirty="0"/>
              <a:t> &amp; RW </a:t>
            </a:r>
            <a:r>
              <a:rPr lang="sv-SE" altLang="en-US" sz="1600" dirty="0" err="1"/>
              <a:t>Schafer</a:t>
            </a:r>
            <a:endParaRPr lang="en-US" altLang="en-US" sz="160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6858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+mn-cs"/>
              </a:defRPr>
            </a:lvl9pPr>
          </a:lstStyle>
          <a:p>
            <a:r>
              <a:rPr lang="en-US" dirty="0"/>
              <a:t>15-</a:t>
            </a:r>
            <a:fld id="{95762E6C-DE49-564A-8C5A-CB9F7777570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685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Systems and Signals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15-</a:t>
            </a:r>
            <a:fld id="{48456A70-0021-B84E-925B-88B7CCC4D2F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Ch. 11 Intro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452015"/>
              </p:ext>
            </p:extLst>
          </p:nvPr>
        </p:nvGraphicFramePr>
        <p:xfrm>
          <a:off x="304800" y="1549400"/>
          <a:ext cx="8458200" cy="40792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Discrete</a:t>
                      </a:r>
                      <a:r>
                        <a:rPr lang="en-US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Continuous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b="1" dirty="0"/>
                        <a:t>Time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Signals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CC00CC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 Ch. 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00FF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Ch. 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Systems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CC00CC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 Ch. 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00FF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Ch. 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Convolution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CC00CC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 Ch. 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00FF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Ch. 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b="1" dirty="0"/>
                        <a:t>Frequency</a:t>
                      </a:r>
                      <a:endParaRPr lang="en-US" b="1" dirty="0">
                        <a:solidFill>
                          <a:srgbClr val="EB070B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Fourier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series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**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00FF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Ch. 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>
                        <a:solidFill>
                          <a:srgbClr val="EB070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Fourier transforms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CC00CC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 Ch. 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00FF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Ch. 11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>
                        <a:solidFill>
                          <a:srgbClr val="EB070B"/>
                        </a:solidFill>
                      </a:endParaRPr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Frequency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 response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CC00CC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 Ch. 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00FF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Ch. 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b="1" dirty="0"/>
                        <a:t>Generalized</a:t>
                      </a:r>
                    </a:p>
                    <a:p>
                      <a:r>
                        <a:rPr lang="en-US" b="1" dirty="0"/>
                        <a:t>Frequency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z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 / Laplace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Transforms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CC00CC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 Ch. 7-8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Supplemental Text</a:t>
                      </a:r>
                      <a:endParaRPr lang="en-US" i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Transfer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</a:rPr>
                        <a:t> Functions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CC00CC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 Ch. 7-8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Supplemental Text</a:t>
                      </a:r>
                      <a:endParaRPr lang="en-US" i="1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System Stability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CC00CC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 Ch. 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00FF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Ch. 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Mixed</a:t>
                      </a:r>
                      <a:r>
                        <a:rPr lang="en-US" b="1" baseline="0" dirty="0"/>
                        <a:t> Signal</a:t>
                      </a:r>
                      <a:endParaRPr lang="en-US" b="1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Sampling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CC00CC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CC00CC"/>
                          </a:solidFill>
                        </a:rPr>
                        <a:t> Ch. 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err="1">
                          <a:solidFill>
                            <a:srgbClr val="0000FF"/>
                          </a:solidFill>
                        </a:rPr>
                        <a:t>SPFirst</a:t>
                      </a:r>
                      <a:r>
                        <a:rPr lang="en-US" dirty="0">
                          <a:solidFill>
                            <a:srgbClr val="0000FF"/>
                          </a:solidFill>
                        </a:rPr>
                        <a:t> Ch. 12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50814" y="33528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5943600"/>
            <a:ext cx="784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** Spectrograms (Ch. 3) for time-frequency spectrums (plots) computed the discrete-time Fourier series for each window of samples.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19800" y="1857968"/>
            <a:ext cx="2765880" cy="3808813"/>
            <a:chOff x="6019800" y="1857968"/>
            <a:chExt cx="2765880" cy="3808813"/>
          </a:xfrm>
        </p:grpSpPr>
        <p:sp>
          <p:nvSpPr>
            <p:cNvPr id="21" name="TextBox 20"/>
            <p:cNvSpPr txBox="1"/>
            <p:nvPr/>
          </p:nvSpPr>
          <p:spPr>
            <a:xfrm>
              <a:off x="6057745" y="4460523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17559" y="1857968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05800" y="2971800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19800" y="1881484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19800" y="2209800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19800" y="2590800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31559" y="3335390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31559" y="3710284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37205" y="5205116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19800" y="2967335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57745" y="4835417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45986" y="4092468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22081" y="2232695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17140" y="2574995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28480" y="3729335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28480" y="4800600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0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Fourier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609600"/>
          </a:xfrm>
        </p:spPr>
        <p:txBody>
          <a:bodyPr/>
          <a:lstStyle/>
          <a:p>
            <a:r>
              <a:rPr lang="en-US" dirty="0"/>
              <a:t>General definition of the frequency spectrum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15-</a:t>
            </a:r>
            <a:fld id="{48456A70-0021-B84E-925B-88B7CCC4D2F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457200" y="195036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Define a precise notion of bandwidth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457200" y="335280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Periodic signals (</a:t>
            </a:r>
            <a:r>
              <a:rPr lang="en-US" i="1" dirty="0" err="1"/>
              <a:t>SPFirst</a:t>
            </a:r>
            <a:r>
              <a:rPr lang="en-US" dirty="0"/>
              <a:t> Ch. 3)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57200" y="5257800"/>
            <a:ext cx="8610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7472" indent="-347472"/>
            <a:r>
              <a:rPr lang="en-US" dirty="0"/>
              <a:t>Linear time-invariant systems (</a:t>
            </a:r>
            <a:r>
              <a:rPr lang="en-US" i="1" dirty="0" err="1"/>
              <a:t>SPFirst</a:t>
            </a:r>
            <a:r>
              <a:rPr lang="en-US" dirty="0"/>
              <a:t> Ch. 10)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Ch. 11 Intro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57200" y="240756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Explain inner workings of communication systems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457200" y="284208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Analyze continuous-time linear time-invariant filters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457200" y="381000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Continuous-time periodic signals represented as sum of cosines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457200" y="426720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Cosine frequencies integer multiples of fundamental frequency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449040" y="4735740"/>
            <a:ext cx="8610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Fundamental frequency </a:t>
            </a:r>
            <a:r>
              <a:rPr lang="en-US" dirty="0">
                <a:latin typeface="Symbol" charset="2"/>
                <a:cs typeface="Symbol" charset="2"/>
              </a:rPr>
              <a:t>w</a:t>
            </a:r>
            <a:r>
              <a:rPr lang="en-US" baseline="-25000" dirty="0"/>
              <a:t>0</a:t>
            </a:r>
            <a:r>
              <a:rPr lang="en-US" dirty="0"/>
              <a:t> = 2 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 / </a:t>
            </a:r>
            <a:r>
              <a:rPr lang="en-US" i="1" dirty="0"/>
              <a:t>T</a:t>
            </a:r>
            <a:r>
              <a:rPr lang="en-US" baseline="-25000" dirty="0"/>
              <a:t>0</a:t>
            </a:r>
            <a:r>
              <a:rPr lang="en-US" dirty="0"/>
              <a:t>; </a:t>
            </a:r>
            <a:r>
              <a:rPr lang="en-US" i="1" dirty="0"/>
              <a:t>T</a:t>
            </a:r>
            <a:r>
              <a:rPr lang="en-US" baseline="-25000" dirty="0"/>
              <a:t>0</a:t>
            </a:r>
            <a:r>
              <a:rPr lang="en-US" dirty="0"/>
              <a:t> is fundamental period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 bwMode="auto">
          <a:xfrm>
            <a:off x="457200" y="579120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Output frequencies are only those present in input</a:t>
            </a:r>
          </a:p>
        </p:txBody>
      </p:sp>
    </p:spTree>
    <p:extLst>
      <p:ext uri="{BB962C8B-B14F-4D97-AF65-F5344CB8AC3E}">
        <p14:creationId xmlns:p14="http://schemas.microsoft.com/office/powerpoint/2010/main" val="104412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4" grpId="0"/>
      <p:bldP spid="15" grpId="0"/>
      <p:bldP spid="18" grpId="0"/>
      <p:bldP spid="20" grpId="0"/>
      <p:bldP spid="21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Continuous-Time Fourier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3810000" cy="609600"/>
          </a:xfrm>
        </p:spPr>
        <p:txBody>
          <a:bodyPr/>
          <a:lstStyle/>
          <a:p>
            <a:r>
              <a:rPr lang="en-US" dirty="0"/>
              <a:t>Forward direction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15-</a:t>
            </a:r>
            <a:fld id="{48456A70-0021-B84E-925B-88B7CCC4D2F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11-1</a:t>
            </a:r>
          </a:p>
        </p:txBody>
      </p:sp>
      <p:graphicFrame>
        <p:nvGraphicFramePr>
          <p:cNvPr id="6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494609"/>
              </p:ext>
            </p:extLst>
          </p:nvPr>
        </p:nvGraphicFramePr>
        <p:xfrm>
          <a:off x="4637088" y="1477963"/>
          <a:ext cx="241141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30" name="Equation" r:id="rId3" imgW="1447800" imgH="317500" progId="Equation.3">
                  <p:embed/>
                </p:oleObj>
              </mc:Choice>
              <mc:Fallback>
                <p:oleObj name="Equation" r:id="rId3" imgW="14478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7088" y="1477963"/>
                        <a:ext cx="2411412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2514600"/>
            <a:ext cx="3810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Inverse direction</a:t>
            </a:r>
          </a:p>
        </p:txBody>
      </p:sp>
      <p:graphicFrame>
        <p:nvGraphicFramePr>
          <p:cNvPr id="8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024489"/>
              </p:ext>
            </p:extLst>
          </p:nvPr>
        </p:nvGraphicFramePr>
        <p:xfrm>
          <a:off x="4576763" y="2470150"/>
          <a:ext cx="27908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31" name="Equation" r:id="rId5" imgW="1676400" imgH="393700" progId="Equation.3">
                  <p:embed/>
                </p:oleObj>
              </mc:Choice>
              <mc:Fallback>
                <p:oleObj name="Equation" r:id="rId5" imgW="1676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763" y="2470150"/>
                        <a:ext cx="279082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198120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Analysis:</a:t>
            </a:r>
            <a:r>
              <a:rPr lang="en-US" dirty="0"/>
              <a:t> extracts spectrum information from the signal 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304800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Synthesis:</a:t>
            </a:r>
            <a:r>
              <a:rPr lang="en-US" dirty="0"/>
              <a:t> creates time-domain signal </a:t>
            </a: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from its spectral info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3581400"/>
            <a:ext cx="8458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Build up transform pairs and properties </a:t>
            </a:r>
            <a:r>
              <a:rPr lang="en-US" sz="2400" dirty="0">
                <a:solidFill>
                  <a:schemeClr val="tx1"/>
                </a:solidFill>
              </a:rPr>
              <a:t>(pp. 338-339)</a:t>
            </a:r>
            <a:r>
              <a:rPr lang="en-US" dirty="0"/>
              <a:t> 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57200" y="411480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As we did for </a:t>
            </a:r>
            <a:r>
              <a:rPr lang="en-US" i="1" dirty="0"/>
              <a:t>z</a:t>
            </a:r>
            <a:r>
              <a:rPr lang="en-US" dirty="0"/>
              <a:t>-transforms and we’ll do for Laplace transforms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57200" y="4648200"/>
            <a:ext cx="8153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Example continuous-time Fourier transforms</a:t>
            </a:r>
          </a:p>
        </p:txBody>
      </p:sp>
      <p:graphicFrame>
        <p:nvGraphicFramePr>
          <p:cNvPr id="14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601229"/>
              </p:ext>
            </p:extLst>
          </p:nvPr>
        </p:nvGraphicFramePr>
        <p:xfrm>
          <a:off x="3810000" y="5190443"/>
          <a:ext cx="241141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32" name="Equation" r:id="rId7" imgW="1447800" imgH="317500" progId="Equation.3">
                  <p:embed/>
                </p:oleObj>
              </mc:Choice>
              <mc:Fallback>
                <p:oleObj name="Equation" r:id="rId7" imgW="14478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190443"/>
                        <a:ext cx="241141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227358"/>
              </p:ext>
            </p:extLst>
          </p:nvPr>
        </p:nvGraphicFramePr>
        <p:xfrm>
          <a:off x="3810000" y="5721350"/>
          <a:ext cx="27717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33" name="Equation" r:id="rId9" imgW="1663700" imgH="317500" progId="Equation.3">
                  <p:embed/>
                </p:oleObj>
              </mc:Choice>
              <mc:Fallback>
                <p:oleObj name="Equation" r:id="rId9" imgW="16637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5721350"/>
                        <a:ext cx="27717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457200" y="5181600"/>
            <a:ext cx="2133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Dirac delta: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57200" y="5715000"/>
            <a:ext cx="3276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Delayed Dirac delta:</a:t>
            </a:r>
          </a:p>
        </p:txBody>
      </p:sp>
      <p:graphicFrame>
        <p:nvGraphicFramePr>
          <p:cNvPr id="18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628969"/>
              </p:ext>
            </p:extLst>
          </p:nvPr>
        </p:nvGraphicFramePr>
        <p:xfrm>
          <a:off x="6290580" y="5303160"/>
          <a:ext cx="360363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34" name="Equation" r:id="rId11" imgW="215900" imgH="152400" progId="Equation.3">
                  <p:embed/>
                </p:oleObj>
              </mc:Choice>
              <mc:Fallback>
                <p:oleObj name="Equation" r:id="rId11" imgW="2159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0580" y="5303160"/>
                        <a:ext cx="360363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571337"/>
              </p:ext>
            </p:extLst>
          </p:nvPr>
        </p:nvGraphicFramePr>
        <p:xfrm>
          <a:off x="6625770" y="5790973"/>
          <a:ext cx="7429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35" name="Equation" r:id="rId13" imgW="444500" imgH="203200" progId="Equation.3">
                  <p:embed/>
                </p:oleObj>
              </mc:Choice>
              <mc:Fallback>
                <p:oleObj name="Equation" r:id="rId13" imgW="444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5770" y="5790973"/>
                        <a:ext cx="74295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76200" y="6172200"/>
            <a:ext cx="5486400" cy="704910"/>
            <a:chOff x="152400" y="6172200"/>
            <a:chExt cx="5486400" cy="704910"/>
          </a:xfrm>
        </p:grpSpPr>
        <p:sp>
          <p:nvSpPr>
            <p:cNvPr id="22" name="TextBox 21"/>
            <p:cNvSpPr txBox="1"/>
            <p:nvPr/>
          </p:nvSpPr>
          <p:spPr>
            <a:xfrm>
              <a:off x="152400" y="6477000"/>
              <a:ext cx="51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00FF"/>
                  </a:solidFill>
                </a:rPr>
                <a:t>Impulse response of an ideal delay by T seconds</a:t>
              </a:r>
              <a:endParaRPr lang="en-US" sz="2000" i="1" dirty="0"/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5257800" y="6705600"/>
              <a:ext cx="3810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5627460" y="6172200"/>
              <a:ext cx="11340" cy="53658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5943600" y="6172200"/>
            <a:ext cx="2057400" cy="609600"/>
            <a:chOff x="1028700" y="1981200"/>
            <a:chExt cx="2057400" cy="609600"/>
          </a:xfrm>
        </p:grpSpPr>
        <p:sp>
          <p:nvSpPr>
            <p:cNvPr id="27" name="Rectangle 1041"/>
            <p:cNvSpPr>
              <a:spLocks noChangeArrowheads="1"/>
            </p:cNvSpPr>
            <p:nvPr/>
          </p:nvSpPr>
          <p:spPr bwMode="auto">
            <a:xfrm>
              <a:off x="1714500" y="2209800"/>
              <a:ext cx="5334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042"/>
            <p:cNvSpPr>
              <a:spLocks noChangeShapeType="1"/>
            </p:cNvSpPr>
            <p:nvPr/>
          </p:nvSpPr>
          <p:spPr bwMode="auto">
            <a:xfrm>
              <a:off x="1028700" y="2438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9" name="Object 10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842072"/>
                </p:ext>
              </p:extLst>
            </p:nvPr>
          </p:nvGraphicFramePr>
          <p:xfrm>
            <a:off x="1865990" y="2248601"/>
            <a:ext cx="260350" cy="2809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636" name="Equation" r:id="rId15" imgW="139700" imgH="152400" progId="Equation.3">
                    <p:embed/>
                  </p:oleObj>
                </mc:Choice>
                <mc:Fallback>
                  <p:oleObj name="Equation" r:id="rId15" imgW="139700" imgH="15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5990" y="2248601"/>
                          <a:ext cx="260350" cy="2809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1044"/>
            <p:cNvSpPr>
              <a:spLocks noChangeShapeType="1"/>
            </p:cNvSpPr>
            <p:nvPr/>
          </p:nvSpPr>
          <p:spPr bwMode="auto">
            <a:xfrm>
              <a:off x="2247900" y="2438400"/>
              <a:ext cx="685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1045"/>
            <p:cNvSpPr txBox="1">
              <a:spLocks noChangeArrowheads="1"/>
            </p:cNvSpPr>
            <p:nvPr/>
          </p:nvSpPr>
          <p:spPr bwMode="auto">
            <a:xfrm>
              <a:off x="1028700" y="1995488"/>
              <a:ext cx="685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2000" i="1" dirty="0">
                  <a:latin typeface="Symbol" charset="2"/>
                  <a:cs typeface="Symbol" charset="2"/>
                </a:rPr>
                <a:t>d</a:t>
              </a:r>
              <a:r>
                <a:rPr lang="en-US" sz="2000" dirty="0"/>
                <a:t>(</a:t>
              </a:r>
              <a:r>
                <a:rPr lang="en-US" sz="2000" i="1" dirty="0"/>
                <a:t>t</a:t>
              </a:r>
              <a:r>
                <a:rPr lang="en-US" sz="2000" dirty="0"/>
                <a:t>)</a:t>
              </a:r>
            </a:p>
          </p:txBody>
        </p:sp>
        <p:sp>
          <p:nvSpPr>
            <p:cNvPr id="33" name="Text Box 1046"/>
            <p:cNvSpPr txBox="1">
              <a:spLocks noChangeArrowheads="1"/>
            </p:cNvSpPr>
            <p:nvPr/>
          </p:nvSpPr>
          <p:spPr bwMode="auto">
            <a:xfrm>
              <a:off x="2400300" y="1981200"/>
              <a:ext cx="68580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000" i="1" dirty="0"/>
                <a:t>h</a:t>
              </a:r>
              <a:r>
                <a:rPr lang="en-US" sz="2000" dirty="0"/>
                <a:t>(</a:t>
              </a:r>
              <a:r>
                <a:rPr lang="en-US" sz="2000" i="1" dirty="0"/>
                <a:t>t</a:t>
              </a:r>
              <a:r>
                <a:rPr lang="en-US" sz="200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3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  <p:bldP spid="10" grpId="0"/>
      <p:bldP spid="11" grpId="0"/>
      <p:bldP spid="12" grpId="0"/>
      <p:bldP spid="13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Exponential Signal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15-</a:t>
            </a:r>
            <a:fld id="{48456A70-0021-B84E-925B-88B7CCC4D2F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11-4.1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2209800" cy="533400"/>
          </a:xfrm>
        </p:spPr>
        <p:txBody>
          <a:bodyPr/>
          <a:lstStyle/>
          <a:p>
            <a:r>
              <a:rPr lang="en-US" dirty="0"/>
              <a:t>Formula:</a:t>
            </a:r>
          </a:p>
        </p:txBody>
      </p:sp>
      <p:graphicFrame>
        <p:nvGraphicFramePr>
          <p:cNvPr id="7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593326"/>
              </p:ext>
            </p:extLst>
          </p:nvPr>
        </p:nvGraphicFramePr>
        <p:xfrm>
          <a:off x="2581749" y="1558020"/>
          <a:ext cx="1396971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95" name="Equation" r:id="rId3" imgW="850900" imgH="228600" progId="Equation.3">
                  <p:embed/>
                </p:oleObj>
              </mc:Choice>
              <mc:Fallback>
                <p:oleObj name="Equation" r:id="rId3" imgW="850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1749" y="1558020"/>
                        <a:ext cx="1396971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687924"/>
              </p:ext>
            </p:extLst>
          </p:nvPr>
        </p:nvGraphicFramePr>
        <p:xfrm>
          <a:off x="152400" y="2021434"/>
          <a:ext cx="2817812" cy="545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96" name="Equation" r:id="rId5" imgW="1638300" imgH="317500" progId="Equation.3">
                  <p:embed/>
                </p:oleObj>
              </mc:Choice>
              <mc:Fallback>
                <p:oleObj name="Equation" r:id="rId5" imgW="16383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021434"/>
                        <a:ext cx="2817812" cy="5455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872384"/>
              </p:ext>
            </p:extLst>
          </p:nvPr>
        </p:nvGraphicFramePr>
        <p:xfrm>
          <a:off x="3040061" y="2025040"/>
          <a:ext cx="1606551" cy="541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97" name="Equation" r:id="rId7" imgW="939800" imgH="317500" progId="Equation.3">
                  <p:embed/>
                </p:oleObj>
              </mc:Choice>
              <mc:Fallback>
                <p:oleObj name="Equation" r:id="rId7" imgW="9398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1" y="2025040"/>
                        <a:ext cx="1606551" cy="541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410335"/>
              </p:ext>
            </p:extLst>
          </p:nvPr>
        </p:nvGraphicFramePr>
        <p:xfrm>
          <a:off x="4686299" y="1859640"/>
          <a:ext cx="1260694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98" name="Equation" r:id="rId9" imgW="762000" imgH="508000" progId="Equation.3">
                  <p:embed/>
                </p:oleObj>
              </mc:Choice>
              <mc:Fallback>
                <p:oleObj name="Equation" r:id="rId9" imgW="762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299" y="1859640"/>
                        <a:ext cx="1260694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648585"/>
              </p:ext>
            </p:extLst>
          </p:nvPr>
        </p:nvGraphicFramePr>
        <p:xfrm>
          <a:off x="849313" y="2749550"/>
          <a:ext cx="2589212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99" name="Equation" r:id="rId11" imgW="1524000" imgH="469900" progId="Equation.3">
                  <p:embed/>
                </p:oleObj>
              </mc:Choice>
              <mc:Fallback>
                <p:oleObj name="Equation" r:id="rId11" imgW="15240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2749550"/>
                        <a:ext cx="2589212" cy="79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704520"/>
              </p:ext>
            </p:extLst>
          </p:nvPr>
        </p:nvGraphicFramePr>
        <p:xfrm>
          <a:off x="3500438" y="2752725"/>
          <a:ext cx="32591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0" name="Equation" r:id="rId13" imgW="1917700" imgH="457200" progId="Equation.3">
                  <p:embed/>
                </p:oleObj>
              </mc:Choice>
              <mc:Fallback>
                <p:oleObj name="Equation" r:id="rId13" imgW="1917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2752725"/>
                        <a:ext cx="3259137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410200" y="3352800"/>
            <a:ext cx="1295400" cy="971610"/>
            <a:chOff x="6657386" y="3924300"/>
            <a:chExt cx="1025525" cy="971610"/>
          </a:xfrm>
        </p:grpSpPr>
        <p:cxnSp>
          <p:nvCxnSpPr>
            <p:cNvPr id="23" name="Elbow Connector 22"/>
            <p:cNvCxnSpPr/>
            <p:nvPr/>
          </p:nvCxnSpPr>
          <p:spPr bwMode="auto">
            <a:xfrm rot="16200000" flipV="1">
              <a:off x="6591300" y="4038600"/>
              <a:ext cx="533400" cy="304800"/>
            </a:xfrm>
            <a:prstGeom prst="bent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6657386" y="4495800"/>
              <a:ext cx="1025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00FF"/>
                  </a:solidFill>
                </a:rPr>
                <a:t>Oscillates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14800" y="3352800"/>
            <a:ext cx="1219200" cy="1279386"/>
            <a:chOff x="5908323" y="4281784"/>
            <a:chExt cx="1219200" cy="1279386"/>
          </a:xfrm>
        </p:grpSpPr>
        <p:cxnSp>
          <p:nvCxnSpPr>
            <p:cNvPr id="26" name="Elbow Connector 25"/>
            <p:cNvCxnSpPr/>
            <p:nvPr/>
          </p:nvCxnSpPr>
          <p:spPr bwMode="auto">
            <a:xfrm rot="5400000" flipH="1" flipV="1">
              <a:off x="6438900" y="4396084"/>
              <a:ext cx="533400" cy="304800"/>
            </a:xfrm>
            <a:prstGeom prst="bentConnector3">
              <a:avLst/>
            </a:prstGeom>
            <a:solidFill>
              <a:schemeClr val="accent1"/>
            </a:solidFill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5908323" y="4853284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rgbClr val="0000FF"/>
                  </a:solidFill>
                </a:rPr>
                <a:t>Decays if Re{a} &gt; 0</a:t>
              </a:r>
              <a:endParaRPr lang="en-US" sz="2000" i="1" dirty="0"/>
            </a:p>
          </p:txBody>
        </p:sp>
      </p:grpSp>
      <p:graphicFrame>
        <p:nvGraphicFramePr>
          <p:cNvPr id="28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603610"/>
              </p:ext>
            </p:extLst>
          </p:nvPr>
        </p:nvGraphicFramePr>
        <p:xfrm>
          <a:off x="838200" y="3686175"/>
          <a:ext cx="235267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1" name="Equation" r:id="rId15" imgW="1384300" imgH="431800" progId="Equation.3">
                  <p:embed/>
                </p:oleObj>
              </mc:Choice>
              <mc:Fallback>
                <p:oleObj name="Equation" r:id="rId15" imgW="1384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686175"/>
                        <a:ext cx="235267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10431"/>
              </p:ext>
            </p:extLst>
          </p:nvPr>
        </p:nvGraphicFramePr>
        <p:xfrm>
          <a:off x="109538" y="5029200"/>
          <a:ext cx="162070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2" name="Equation" r:id="rId17" imgW="1079500" imgH="457200" progId="Equation.3">
                  <p:embed/>
                </p:oleObj>
              </mc:Choice>
              <mc:Fallback>
                <p:oleObj name="Equation" r:id="rId17" imgW="1079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8" y="5029200"/>
                        <a:ext cx="162070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523573"/>
              </p:ext>
            </p:extLst>
          </p:nvPr>
        </p:nvGraphicFramePr>
        <p:xfrm>
          <a:off x="228600" y="5965898"/>
          <a:ext cx="2438400" cy="315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3" name="Equation" r:id="rId19" imgW="1562100" imgH="203200" progId="Equation.3">
                  <p:embed/>
                </p:oleObj>
              </mc:Choice>
              <mc:Fallback>
                <p:oleObj name="Equation" r:id="rId19" imgW="156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965898"/>
                        <a:ext cx="2438400" cy="3151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457200" y="4495800"/>
            <a:ext cx="861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dirty="0"/>
              <a:t>Magnitude-Phase form</a:t>
            </a:r>
          </a:p>
        </p:txBody>
      </p:sp>
      <p:graphicFrame>
        <p:nvGraphicFramePr>
          <p:cNvPr id="32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862426"/>
              </p:ext>
            </p:extLst>
          </p:nvPr>
        </p:nvGraphicFramePr>
        <p:xfrm>
          <a:off x="2712860" y="5791199"/>
          <a:ext cx="1963571" cy="673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4" name="Equation" r:id="rId21" imgW="1333500" imgH="457200" progId="Equation.3">
                  <p:embed/>
                </p:oleObj>
              </mc:Choice>
              <mc:Fallback>
                <p:oleObj name="Equation" r:id="rId21" imgW="1333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2860" y="5791199"/>
                        <a:ext cx="1963571" cy="6739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32" descr="ExpSigMag.png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0" t="3374" r="7697" b="6973"/>
          <a:stretch/>
        </p:blipFill>
        <p:spPr>
          <a:xfrm>
            <a:off x="5189428" y="4648200"/>
            <a:ext cx="2535936" cy="204675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934200" y="1423987"/>
            <a:ext cx="2209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CF35E3"/>
                </a:solidFill>
              </a:rPr>
              <a:t>w = -8 : 0.01 : 8;</a:t>
            </a:r>
          </a:p>
          <a:p>
            <a:r>
              <a:rPr lang="en-US" sz="1400" dirty="0">
                <a:solidFill>
                  <a:srgbClr val="CF35E3"/>
                </a:solidFill>
              </a:rPr>
              <a:t>H = 1 ./ (1 + j*w);</a:t>
            </a:r>
          </a:p>
          <a:p>
            <a:r>
              <a:rPr lang="en-US" sz="1400" dirty="0" err="1">
                <a:solidFill>
                  <a:srgbClr val="CF35E3"/>
                </a:solidFill>
              </a:rPr>
              <a:t>Hmag</a:t>
            </a:r>
            <a:r>
              <a:rPr lang="en-US" sz="1400" dirty="0">
                <a:solidFill>
                  <a:srgbClr val="CF35E3"/>
                </a:solidFill>
              </a:rPr>
              <a:t> = abs(H);</a:t>
            </a:r>
          </a:p>
          <a:p>
            <a:r>
              <a:rPr lang="en-US" sz="1400" dirty="0" err="1">
                <a:solidFill>
                  <a:srgbClr val="CF35E3"/>
                </a:solidFill>
              </a:rPr>
              <a:t>Hphase</a:t>
            </a:r>
            <a:r>
              <a:rPr lang="en-US" sz="1400" dirty="0">
                <a:solidFill>
                  <a:srgbClr val="CF35E3"/>
                </a:solidFill>
              </a:rPr>
              <a:t> = phase(H);</a:t>
            </a:r>
          </a:p>
          <a:p>
            <a:r>
              <a:rPr lang="en-US" sz="1400" dirty="0">
                <a:solidFill>
                  <a:srgbClr val="CF35E3"/>
                </a:solidFill>
              </a:rPr>
              <a:t>figure;</a:t>
            </a:r>
          </a:p>
          <a:p>
            <a:r>
              <a:rPr lang="en-US" sz="1400" dirty="0">
                <a:solidFill>
                  <a:srgbClr val="CF35E3"/>
                </a:solidFill>
              </a:rPr>
              <a:t>plot(w, </a:t>
            </a:r>
            <a:r>
              <a:rPr lang="en-US" sz="1400" dirty="0" err="1">
                <a:solidFill>
                  <a:srgbClr val="CF35E3"/>
                </a:solidFill>
              </a:rPr>
              <a:t>Hmag</a:t>
            </a:r>
            <a:r>
              <a:rPr lang="en-US" sz="1400" dirty="0">
                <a:solidFill>
                  <a:srgbClr val="CF35E3"/>
                </a:solidFill>
              </a:rPr>
              <a:t>);</a:t>
            </a:r>
          </a:p>
          <a:p>
            <a:r>
              <a:rPr lang="en-US" sz="1400" dirty="0">
                <a:solidFill>
                  <a:srgbClr val="CF35E3"/>
                </a:solidFill>
              </a:rPr>
              <a:t>title('Magnitude Response');</a:t>
            </a:r>
          </a:p>
          <a:p>
            <a:r>
              <a:rPr lang="en-US" sz="1400" dirty="0" err="1">
                <a:solidFill>
                  <a:srgbClr val="CF35E3"/>
                </a:solidFill>
              </a:rPr>
              <a:t>ylim</a:t>
            </a:r>
            <a:r>
              <a:rPr lang="en-US" sz="1400" dirty="0">
                <a:solidFill>
                  <a:srgbClr val="CF35E3"/>
                </a:solidFill>
              </a:rPr>
              <a:t>( [-0.0 1.1] );</a:t>
            </a:r>
          </a:p>
          <a:p>
            <a:r>
              <a:rPr lang="it-IT" sz="1400" dirty="0">
                <a:solidFill>
                  <a:srgbClr val="CF35E3"/>
                </a:solidFill>
              </a:rPr>
              <a:t>figure;</a:t>
            </a:r>
          </a:p>
          <a:p>
            <a:r>
              <a:rPr lang="it-IT" sz="1400" dirty="0">
                <a:solidFill>
                  <a:srgbClr val="CF35E3"/>
                </a:solidFill>
              </a:rPr>
              <a:t>plot(</a:t>
            </a:r>
            <a:r>
              <a:rPr lang="it-IT" sz="1400" dirty="0" err="1">
                <a:solidFill>
                  <a:srgbClr val="CF35E3"/>
                </a:solidFill>
              </a:rPr>
              <a:t>w</a:t>
            </a:r>
            <a:r>
              <a:rPr lang="it-IT" sz="1400" dirty="0">
                <a:solidFill>
                  <a:srgbClr val="CF35E3"/>
                </a:solidFill>
              </a:rPr>
              <a:t>, </a:t>
            </a:r>
            <a:r>
              <a:rPr lang="it-IT" sz="1400" dirty="0" err="1">
                <a:solidFill>
                  <a:srgbClr val="CF35E3"/>
                </a:solidFill>
              </a:rPr>
              <a:t>Hphase</a:t>
            </a:r>
            <a:r>
              <a:rPr lang="it-IT" sz="1400" dirty="0">
                <a:solidFill>
                  <a:srgbClr val="CF35E3"/>
                </a:solidFill>
              </a:rPr>
              <a:t>);</a:t>
            </a:r>
          </a:p>
          <a:p>
            <a:r>
              <a:rPr lang="it-IT" sz="1400" dirty="0" err="1">
                <a:solidFill>
                  <a:srgbClr val="CF35E3"/>
                </a:solidFill>
              </a:rPr>
              <a:t>title</a:t>
            </a:r>
            <a:r>
              <a:rPr lang="it-IT" sz="1400" dirty="0">
                <a:solidFill>
                  <a:srgbClr val="CF35E3"/>
                </a:solidFill>
              </a:rPr>
              <a:t>('</a:t>
            </a:r>
            <a:r>
              <a:rPr lang="it-IT" sz="1400" dirty="0" err="1">
                <a:solidFill>
                  <a:srgbClr val="CF35E3"/>
                </a:solidFill>
              </a:rPr>
              <a:t>Phase</a:t>
            </a:r>
            <a:r>
              <a:rPr lang="it-IT" sz="1400" dirty="0">
                <a:solidFill>
                  <a:srgbClr val="CF35E3"/>
                </a:solidFill>
              </a:rPr>
              <a:t> </a:t>
            </a:r>
            <a:r>
              <a:rPr lang="it-IT" sz="1400" dirty="0" err="1">
                <a:solidFill>
                  <a:srgbClr val="CF35E3"/>
                </a:solidFill>
              </a:rPr>
              <a:t>Response</a:t>
            </a:r>
            <a:r>
              <a:rPr lang="it-IT" sz="1400" dirty="0">
                <a:solidFill>
                  <a:srgbClr val="CF35E3"/>
                </a:solidFill>
              </a:rPr>
              <a:t>');</a:t>
            </a:r>
          </a:p>
        </p:txBody>
      </p:sp>
      <p:pic>
        <p:nvPicPr>
          <p:cNvPr id="35" name="Picture 34" descr="ExpSigPhase.png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2" t="3371" r="7697" b="6973"/>
          <a:stretch/>
        </p:blipFill>
        <p:spPr>
          <a:xfrm>
            <a:off x="6825481" y="3962400"/>
            <a:ext cx="2312365" cy="18379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543800" y="579120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</a:t>
            </a:r>
            <a:r>
              <a:rPr lang="en-US" sz="2000" dirty="0"/>
              <a:t> =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6519446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FF"/>
                </a:solidFill>
              </a:rPr>
              <a:t>See lecture slide 14-5 for an example when a = 2</a:t>
            </a:r>
          </a:p>
        </p:txBody>
      </p:sp>
      <p:graphicFrame>
        <p:nvGraphicFramePr>
          <p:cNvPr id="38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860157"/>
              </p:ext>
            </p:extLst>
          </p:nvPr>
        </p:nvGraphicFramePr>
        <p:xfrm>
          <a:off x="1774179" y="5078699"/>
          <a:ext cx="892822" cy="651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5" name="Equation" r:id="rId25" imgW="609600" imgH="444500" progId="Equation.3">
                  <p:embed/>
                </p:oleObj>
              </mc:Choice>
              <mc:Fallback>
                <p:oleObj name="Equation" r:id="rId25" imgW="6096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179" y="5078699"/>
                        <a:ext cx="892822" cy="6512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173679"/>
              </p:ext>
            </p:extLst>
          </p:nvPr>
        </p:nvGraphicFramePr>
        <p:xfrm>
          <a:off x="2676673" y="5077316"/>
          <a:ext cx="2404767" cy="661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906" name="Equation" r:id="rId27" imgW="1663700" imgH="457200" progId="Equation.3">
                  <p:embed/>
                </p:oleObj>
              </mc:Choice>
              <mc:Fallback>
                <p:oleObj name="Equation" r:id="rId27" imgW="1663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673" y="5077316"/>
                        <a:ext cx="2404767" cy="6614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8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6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1143000"/>
          </a:xfrm>
        </p:spPr>
        <p:txBody>
          <a:bodyPr/>
          <a:lstStyle/>
          <a:p>
            <a:r>
              <a:rPr lang="en-US" dirty="0"/>
              <a:t>Rectangular Pulse in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15-</a:t>
            </a:r>
            <a:fld id="{48456A70-0021-B84E-925B-88B7CCC4D2F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11-4.2</a:t>
            </a:r>
          </a:p>
        </p:txBody>
      </p: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1066800" y="4129088"/>
            <a:ext cx="2209800" cy="1795462"/>
            <a:chOff x="672" y="2841"/>
            <a:chExt cx="1392" cy="1131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672" y="3741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 flipV="1">
              <a:off x="1248" y="3117"/>
              <a:ext cx="0" cy="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912" y="3357"/>
              <a:ext cx="6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584" y="3357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912" y="3357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1158" y="3741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0</a:t>
              </a:r>
              <a:endParaRPr lang="en-US"/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230" y="3147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dirty="0"/>
                <a:t>1</a:t>
              </a:r>
              <a:endParaRPr lang="en-US" dirty="0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1440" y="3741"/>
              <a:ext cx="4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latin typeface="Symbol" charset="0"/>
                </a:rPr>
                <a:t>t</a:t>
              </a:r>
              <a:r>
                <a:rPr lang="en-US" sz="1800"/>
                <a:t>/2</a:t>
              </a:r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720" y="3741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/>
                <a:t>-</a:t>
              </a:r>
              <a:r>
                <a:rPr lang="en-US" sz="1800">
                  <a:latin typeface="Symbol" charset="0"/>
                </a:rPr>
                <a:t>t</a:t>
              </a:r>
              <a:r>
                <a:rPr lang="en-US" sz="1800"/>
                <a:t>/2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872" y="3645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i="1"/>
                <a:t>t</a:t>
              </a:r>
              <a:endParaRPr lang="en-US" i="1"/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1078" y="2841"/>
              <a:ext cx="5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i="1" dirty="0"/>
                <a:t>x</a:t>
              </a:r>
              <a:r>
                <a:rPr lang="en-US" dirty="0"/>
                <a:t>(</a:t>
              </a:r>
              <a:r>
                <a:rPr lang="en-US" i="1" dirty="0"/>
                <a:t>t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8" name="Group 53"/>
          <p:cNvGrpSpPr>
            <a:grpSpLocks/>
          </p:cNvGrpSpPr>
          <p:nvPr/>
        </p:nvGrpSpPr>
        <p:grpSpPr bwMode="auto">
          <a:xfrm>
            <a:off x="4086225" y="4038600"/>
            <a:ext cx="3733800" cy="2057400"/>
            <a:chOff x="2574" y="2784"/>
            <a:chExt cx="2352" cy="1296"/>
          </a:xfrm>
        </p:grpSpPr>
        <p:graphicFrame>
          <p:nvGraphicFramePr>
            <p:cNvPr id="19" name="Object 16"/>
            <p:cNvGraphicFramePr>
              <a:graphicFrameLocks noChangeAspect="1"/>
            </p:cNvGraphicFramePr>
            <p:nvPr/>
          </p:nvGraphicFramePr>
          <p:xfrm>
            <a:off x="2574" y="2784"/>
            <a:ext cx="2352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761" name="Worksheet" r:id="rId3" imgW="5486400" imgH="3124200" progId="Excel.Sheet.8">
                    <p:embed/>
                  </p:oleObj>
                </mc:Choice>
                <mc:Fallback>
                  <p:oleObj name="Worksheet" r:id="rId3" imgW="5486400" imgH="3124200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4" y="2784"/>
                          <a:ext cx="2352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661" y="3736"/>
              <a:ext cx="2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V="1">
              <a:off x="3758" y="2921"/>
              <a:ext cx="0" cy="10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3748" y="3760"/>
              <a:ext cx="23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/>
                <a:t>0</a:t>
              </a:r>
              <a:endParaRPr 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3788" y="2892"/>
              <a:ext cx="23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>
                  <a:latin typeface="Symbol" charset="0"/>
                </a:rPr>
                <a:t>t</a:t>
              </a:r>
              <a:endParaRPr lang="en-US"/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4686" y="3530"/>
              <a:ext cx="23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i="1" dirty="0">
                  <a:latin typeface="Symbol" charset="0"/>
                </a:rPr>
                <a:t>w</a:t>
              </a:r>
              <a:endParaRPr lang="en-US" i="1" dirty="0"/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3072" y="2796"/>
              <a:ext cx="5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i="1" dirty="0"/>
                <a:t>X</a:t>
              </a:r>
              <a:r>
                <a:rPr lang="en-US" dirty="0"/>
                <a:t>(</a:t>
              </a:r>
              <a:r>
                <a:rPr lang="en-US" i="1" dirty="0" err="1"/>
                <a:t>j</a:t>
              </a:r>
              <a:r>
                <a:rPr lang="en-US" i="1" dirty="0" err="1">
                  <a:latin typeface="Symbol" charset="0"/>
                </a:rPr>
                <a:t>w</a:t>
              </a:r>
              <a:r>
                <a:rPr lang="en-US" dirty="0"/>
                <a:t>)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3238" y="369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>
              <a:off x="2911" y="3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3483" y="3687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4041" y="3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27"/>
            <p:cNvGrpSpPr>
              <a:grpSpLocks/>
            </p:cNvGrpSpPr>
            <p:nvPr/>
          </p:nvGrpSpPr>
          <p:grpSpPr bwMode="auto">
            <a:xfrm>
              <a:off x="2718" y="3756"/>
              <a:ext cx="336" cy="284"/>
              <a:chOff x="2872" y="3756"/>
              <a:chExt cx="336" cy="284"/>
            </a:xfrm>
          </p:grpSpPr>
          <p:sp>
            <p:nvSpPr>
              <p:cNvPr id="48" name="Text Box 28"/>
              <p:cNvSpPr txBox="1">
                <a:spLocks noChangeArrowheads="1"/>
              </p:cNvSpPr>
              <p:nvPr/>
            </p:nvSpPr>
            <p:spPr bwMode="auto">
              <a:xfrm>
                <a:off x="2872" y="375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-</a:t>
                </a:r>
                <a:r>
                  <a:rPr lang="en-US" sz="1400" u="sng">
                    <a:latin typeface="Symbol" charset="0"/>
                  </a:rPr>
                  <a:t>6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49" name="Text Box 29"/>
              <p:cNvSpPr txBox="1">
                <a:spLocks noChangeArrowheads="1"/>
              </p:cNvSpPr>
              <p:nvPr/>
            </p:nvSpPr>
            <p:spPr bwMode="auto">
              <a:xfrm>
                <a:off x="2952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3030" y="3756"/>
              <a:ext cx="336" cy="284"/>
              <a:chOff x="3160" y="3756"/>
              <a:chExt cx="336" cy="284"/>
            </a:xfrm>
          </p:grpSpPr>
          <p:sp>
            <p:nvSpPr>
              <p:cNvPr id="46" name="Text Box 31"/>
              <p:cNvSpPr txBox="1">
                <a:spLocks noChangeArrowheads="1"/>
              </p:cNvSpPr>
              <p:nvPr/>
            </p:nvSpPr>
            <p:spPr bwMode="auto">
              <a:xfrm>
                <a:off x="3160" y="375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-</a:t>
                </a:r>
                <a:r>
                  <a:rPr lang="en-US" sz="1400" u="sng">
                    <a:latin typeface="Symbol" charset="0"/>
                  </a:rPr>
                  <a:t>4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47" name="Text Box 32"/>
              <p:cNvSpPr txBox="1">
                <a:spLocks noChangeArrowheads="1"/>
              </p:cNvSpPr>
              <p:nvPr/>
            </p:nvSpPr>
            <p:spPr bwMode="auto">
              <a:xfrm>
                <a:off x="3248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grpSp>
          <p:nvGrpSpPr>
            <p:cNvPr id="32" name="Group 33"/>
            <p:cNvGrpSpPr>
              <a:grpSpLocks/>
            </p:cNvGrpSpPr>
            <p:nvPr/>
          </p:nvGrpSpPr>
          <p:grpSpPr bwMode="auto">
            <a:xfrm>
              <a:off x="3374" y="3756"/>
              <a:ext cx="296" cy="284"/>
              <a:chOff x="3544" y="3756"/>
              <a:chExt cx="296" cy="284"/>
            </a:xfrm>
          </p:grpSpPr>
          <p:sp>
            <p:nvSpPr>
              <p:cNvPr id="44" name="Text Box 34"/>
              <p:cNvSpPr txBox="1">
                <a:spLocks noChangeArrowheads="1"/>
              </p:cNvSpPr>
              <p:nvPr/>
            </p:nvSpPr>
            <p:spPr bwMode="auto">
              <a:xfrm>
                <a:off x="3544" y="3756"/>
                <a:ext cx="29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i="1">
                    <a:latin typeface="Symbol" charset="0"/>
                  </a:rPr>
                  <a:t>-</a:t>
                </a:r>
                <a:r>
                  <a:rPr lang="en-US" sz="1400" u="sng">
                    <a:latin typeface="Symbol" charset="0"/>
                  </a:rPr>
                  <a:t>2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45" name="Text Box 35"/>
              <p:cNvSpPr txBox="1">
                <a:spLocks noChangeArrowheads="1"/>
              </p:cNvSpPr>
              <p:nvPr/>
            </p:nvSpPr>
            <p:spPr bwMode="auto">
              <a:xfrm>
                <a:off x="3600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grpSp>
          <p:nvGrpSpPr>
            <p:cNvPr id="33" name="Group 36"/>
            <p:cNvGrpSpPr>
              <a:grpSpLocks/>
            </p:cNvGrpSpPr>
            <p:nvPr/>
          </p:nvGrpSpPr>
          <p:grpSpPr bwMode="auto">
            <a:xfrm>
              <a:off x="3894" y="3756"/>
              <a:ext cx="248" cy="284"/>
              <a:chOff x="4032" y="3756"/>
              <a:chExt cx="248" cy="284"/>
            </a:xfrm>
          </p:grpSpPr>
          <p:sp>
            <p:nvSpPr>
              <p:cNvPr id="42" name="Text Box 37"/>
              <p:cNvSpPr txBox="1">
                <a:spLocks noChangeArrowheads="1"/>
              </p:cNvSpPr>
              <p:nvPr/>
            </p:nvSpPr>
            <p:spPr bwMode="auto">
              <a:xfrm>
                <a:off x="4042" y="3756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u="sng">
                    <a:latin typeface="Symbol" charset="0"/>
                  </a:rPr>
                  <a:t>2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43" name="Text Box 38"/>
              <p:cNvSpPr txBox="1">
                <a:spLocks noChangeArrowheads="1"/>
              </p:cNvSpPr>
              <p:nvPr/>
            </p:nvSpPr>
            <p:spPr bwMode="auto">
              <a:xfrm>
                <a:off x="4032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>
              <a:off x="4282" y="368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" name="Group 40"/>
            <p:cNvGrpSpPr>
              <a:grpSpLocks/>
            </p:cNvGrpSpPr>
            <p:nvPr/>
          </p:nvGrpSpPr>
          <p:grpSpPr bwMode="auto">
            <a:xfrm>
              <a:off x="4168" y="3756"/>
              <a:ext cx="244" cy="284"/>
              <a:chOff x="4362" y="3756"/>
              <a:chExt cx="244" cy="284"/>
            </a:xfrm>
          </p:grpSpPr>
          <p:sp>
            <p:nvSpPr>
              <p:cNvPr id="40" name="Text Box 41"/>
              <p:cNvSpPr txBox="1">
                <a:spLocks noChangeArrowheads="1"/>
              </p:cNvSpPr>
              <p:nvPr/>
            </p:nvSpPr>
            <p:spPr bwMode="auto">
              <a:xfrm>
                <a:off x="4362" y="3756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 u="sng">
                    <a:latin typeface="Symbol" charset="0"/>
                  </a:rPr>
                  <a:t>4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41" name="Text Box 42"/>
              <p:cNvSpPr txBox="1">
                <a:spLocks noChangeArrowheads="1"/>
              </p:cNvSpPr>
              <p:nvPr/>
            </p:nvSpPr>
            <p:spPr bwMode="auto">
              <a:xfrm>
                <a:off x="4368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sp>
          <p:nvSpPr>
            <p:cNvPr id="36" name="Line 43"/>
            <p:cNvSpPr>
              <a:spLocks noChangeShapeType="1"/>
            </p:cNvSpPr>
            <p:nvPr/>
          </p:nvSpPr>
          <p:spPr bwMode="auto">
            <a:xfrm>
              <a:off x="4605" y="3687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" name="Group 44"/>
            <p:cNvGrpSpPr>
              <a:grpSpLocks/>
            </p:cNvGrpSpPr>
            <p:nvPr/>
          </p:nvGrpSpPr>
          <p:grpSpPr bwMode="auto">
            <a:xfrm>
              <a:off x="4494" y="3756"/>
              <a:ext cx="240" cy="284"/>
              <a:chOff x="4648" y="3756"/>
              <a:chExt cx="240" cy="284"/>
            </a:xfrm>
          </p:grpSpPr>
          <p:sp>
            <p:nvSpPr>
              <p:cNvPr id="38" name="Text Box 45"/>
              <p:cNvSpPr txBox="1">
                <a:spLocks noChangeArrowheads="1"/>
              </p:cNvSpPr>
              <p:nvPr/>
            </p:nvSpPr>
            <p:spPr bwMode="auto">
              <a:xfrm>
                <a:off x="4650" y="3756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 u="sng">
                    <a:latin typeface="Symbol" charset="0"/>
                  </a:rPr>
                  <a:t>6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39" name="Text Box 46"/>
              <p:cNvSpPr txBox="1">
                <a:spLocks noChangeArrowheads="1"/>
              </p:cNvSpPr>
              <p:nvPr/>
            </p:nvSpPr>
            <p:spPr bwMode="auto">
              <a:xfrm>
                <a:off x="4648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</p:grpSp>
      <p:graphicFrame>
        <p:nvGraphicFramePr>
          <p:cNvPr id="50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511023"/>
              </p:ext>
            </p:extLst>
          </p:nvPr>
        </p:nvGraphicFramePr>
        <p:xfrm>
          <a:off x="4292600" y="2701925"/>
          <a:ext cx="100013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2" name="Equation" r:id="rId5" imgW="101556" imgH="190417" progId="Equation.3">
                  <p:embed/>
                </p:oleObj>
              </mc:Choice>
              <mc:Fallback>
                <p:oleObj name="Equation" r:id="rId5" imgW="101556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00" y="2701925"/>
                        <a:ext cx="100013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721479"/>
              </p:ext>
            </p:extLst>
          </p:nvPr>
        </p:nvGraphicFramePr>
        <p:xfrm>
          <a:off x="903060" y="1524000"/>
          <a:ext cx="27432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3" name="Equation" r:id="rId7" imgW="1714500" imgH="431800" progId="Equation.3">
                  <p:embed/>
                </p:oleObj>
              </mc:Choice>
              <mc:Fallback>
                <p:oleObj name="Equation" r:id="rId7" imgW="1714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060" y="1524000"/>
                        <a:ext cx="27432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51"/>
          <p:cNvGrpSpPr>
            <a:grpSpLocks/>
          </p:cNvGrpSpPr>
          <p:nvPr/>
        </p:nvGrpSpPr>
        <p:grpSpPr bwMode="auto">
          <a:xfrm>
            <a:off x="3092450" y="4546600"/>
            <a:ext cx="814388" cy="681038"/>
            <a:chOff x="2056" y="3104"/>
            <a:chExt cx="513" cy="429"/>
          </a:xfrm>
        </p:grpSpPr>
        <p:sp>
          <p:nvSpPr>
            <p:cNvPr id="53" name="AutoShape 49"/>
            <p:cNvSpPr>
              <a:spLocks noChangeArrowheads="1"/>
            </p:cNvSpPr>
            <p:nvPr/>
          </p:nvSpPr>
          <p:spPr bwMode="auto">
            <a:xfrm>
              <a:off x="2087" y="3372"/>
              <a:ext cx="482" cy="161"/>
            </a:xfrm>
            <a:prstGeom prst="leftRightArrow">
              <a:avLst>
                <a:gd name="adj1" fmla="val 50000"/>
                <a:gd name="adj2" fmla="val 5987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50"/>
            <p:cNvSpPr txBox="1">
              <a:spLocks noChangeArrowheads="1"/>
            </p:cNvSpPr>
            <p:nvPr/>
          </p:nvSpPr>
          <p:spPr bwMode="auto">
            <a:xfrm>
              <a:off x="2056" y="3104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i="1" dirty="0">
                  <a:latin typeface="Script" charset="0"/>
                </a:rPr>
                <a:t>F</a:t>
              </a:r>
              <a:endParaRPr lang="en-US" dirty="0"/>
            </a:p>
          </p:txBody>
        </p:sp>
      </p:grpSp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974868"/>
              </p:ext>
            </p:extLst>
          </p:nvPr>
        </p:nvGraphicFramePr>
        <p:xfrm>
          <a:off x="3722687" y="1600200"/>
          <a:ext cx="138271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4" name="Equation" r:id="rId9" imgW="863600" imgH="317500" progId="Equation.3">
                  <p:embed/>
                </p:oleObj>
              </mc:Choice>
              <mc:Fallback>
                <p:oleObj name="Equation" r:id="rId9" imgW="8636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687" y="1600200"/>
                        <a:ext cx="1382713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8842"/>
              </p:ext>
            </p:extLst>
          </p:nvPr>
        </p:nvGraphicFramePr>
        <p:xfrm>
          <a:off x="1600200" y="2425700"/>
          <a:ext cx="217646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5" name="Equation" r:id="rId11" imgW="1358900" imgH="431800" progId="Equation.3">
                  <p:embed/>
                </p:oleObj>
              </mc:Choice>
              <mc:Fallback>
                <p:oleObj name="Equation" r:id="rId11" imgW="1358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25700"/>
                        <a:ext cx="2176463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174017"/>
              </p:ext>
            </p:extLst>
          </p:nvPr>
        </p:nvGraphicFramePr>
        <p:xfrm>
          <a:off x="3886200" y="2127250"/>
          <a:ext cx="1281112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6" name="Equation" r:id="rId13" imgW="800100" imgH="596900" progId="Equation.3">
                  <p:embed/>
                </p:oleObj>
              </mc:Choice>
              <mc:Fallback>
                <p:oleObj name="Equation" r:id="rId13" imgW="800100" imgH="596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27250"/>
                        <a:ext cx="1281112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904373"/>
              </p:ext>
            </p:extLst>
          </p:nvPr>
        </p:nvGraphicFramePr>
        <p:xfrm>
          <a:off x="5257800" y="2127250"/>
          <a:ext cx="1462088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7" name="Equation" r:id="rId15" imgW="914400" imgH="812800" progId="Equation.3">
                  <p:embed/>
                </p:oleObj>
              </mc:Choice>
              <mc:Fallback>
                <p:oleObj name="Equation" r:id="rId15" imgW="9144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127250"/>
                        <a:ext cx="1462088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809011"/>
              </p:ext>
            </p:extLst>
          </p:nvPr>
        </p:nvGraphicFramePr>
        <p:xfrm>
          <a:off x="6781800" y="2433637"/>
          <a:ext cx="1401763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8" name="Equation" r:id="rId17" imgW="876300" imgH="431800" progId="Equation.3">
                  <p:embed/>
                </p:oleObj>
              </mc:Choice>
              <mc:Fallback>
                <p:oleObj name="Equation" r:id="rId17" imgW="8763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433637"/>
                        <a:ext cx="1401763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445290"/>
              </p:ext>
            </p:extLst>
          </p:nvPr>
        </p:nvGraphicFramePr>
        <p:xfrm>
          <a:off x="5791200" y="3333750"/>
          <a:ext cx="24368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9" name="Equation" r:id="rId19" imgW="1524000" imgH="393700" progId="Equation.3">
                  <p:embed/>
                </p:oleObj>
              </mc:Choice>
              <mc:Fallback>
                <p:oleObj name="Equation" r:id="rId19" imgW="1524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333750"/>
                        <a:ext cx="243681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363065"/>
              </p:ext>
            </p:extLst>
          </p:nvPr>
        </p:nvGraphicFramePr>
        <p:xfrm>
          <a:off x="5005848" y="6183312"/>
          <a:ext cx="280465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70" name="Equation" r:id="rId21" imgW="2070100" imgH="393700" progId="Equation.3">
                  <p:embed/>
                </p:oleObj>
              </mc:Choice>
              <mc:Fallback>
                <p:oleObj name="Equation" r:id="rId21" imgW="2070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05848" y="6183312"/>
                        <a:ext cx="280465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037E4FFC-ABFF-1040-9D30-632FA72BFBD3}"/>
              </a:ext>
            </a:extLst>
          </p:cNvPr>
          <p:cNvSpPr txBox="1"/>
          <p:nvPr/>
        </p:nvSpPr>
        <p:spPr>
          <a:xfrm>
            <a:off x="0" y="6134101"/>
            <a:ext cx="429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CF35E3"/>
                </a:solidFill>
              </a:rPr>
              <a:t>Visualizing Fourier transforms</a:t>
            </a:r>
            <a:br>
              <a:rPr lang="en-US" sz="2000" i="1" dirty="0">
                <a:solidFill>
                  <a:srgbClr val="CF35E3"/>
                </a:solidFill>
              </a:rPr>
            </a:br>
            <a:r>
              <a:rPr lang="en-US" sz="2000" i="1" dirty="0">
                <a:solidFill>
                  <a:srgbClr val="CF35E3"/>
                </a:solidFill>
              </a:rPr>
              <a:t>adds insight and guides mathematics</a:t>
            </a:r>
          </a:p>
        </p:txBody>
      </p:sp>
      <p:pic>
        <p:nvPicPr>
          <p:cNvPr id="63" name="Picture 62" descr="A picture containing text&#10;&#10;Description automatically generated">
            <a:extLst>
              <a:ext uri="{FF2B5EF4-FFF2-40B4-BE49-F238E27FC236}">
                <a16:creationId xmlns:a16="http://schemas.microsoft.com/office/drawing/2014/main" id="{0629F416-3332-384D-8FA0-1EE78A8FA6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46" y="1581150"/>
            <a:ext cx="1805565" cy="5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9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</a:rPr>
              <a:t>Impulse in Time or Frequency</a:t>
            </a:r>
          </a:p>
        </p:txBody>
      </p:sp>
      <p:sp>
        <p:nvSpPr>
          <p:cNvPr id="22531" name="Rectangle 25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7800"/>
            <a:ext cx="8305800" cy="533400"/>
          </a:xfrm>
        </p:spPr>
        <p:txBody>
          <a:bodyPr/>
          <a:lstStyle/>
          <a:p>
            <a:r>
              <a:rPr lang="en-US" dirty="0">
                <a:latin typeface="Times New Roman" charset="0"/>
              </a:rPr>
              <a:t>From sifting property of Dirac delta,</a:t>
            </a:r>
          </a:p>
        </p:txBody>
      </p:sp>
      <p:graphicFrame>
        <p:nvGraphicFramePr>
          <p:cNvPr id="2253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15534"/>
              </p:ext>
            </p:extLst>
          </p:nvPr>
        </p:nvGraphicFramePr>
        <p:xfrm>
          <a:off x="1219200" y="1938338"/>
          <a:ext cx="31924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39" name="Equation" r:id="rId3" imgW="1689100" imgH="317500" progId="Equation.3">
                  <p:embed/>
                </p:oleObj>
              </mc:Choice>
              <mc:Fallback>
                <p:oleObj name="Equation" r:id="rId3" imgW="16891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38338"/>
                        <a:ext cx="319246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3" name="Group 27"/>
          <p:cNvGrpSpPr>
            <a:grpSpLocks/>
          </p:cNvGrpSpPr>
          <p:nvPr/>
        </p:nvGrpSpPr>
        <p:grpSpPr bwMode="auto">
          <a:xfrm>
            <a:off x="1574800" y="4237038"/>
            <a:ext cx="2209800" cy="1852612"/>
            <a:chOff x="992" y="2112"/>
            <a:chExt cx="1392" cy="1167"/>
          </a:xfrm>
        </p:grpSpPr>
        <p:sp>
          <p:nvSpPr>
            <p:cNvPr id="22546" name="Line 5"/>
            <p:cNvSpPr>
              <a:spLocks noChangeShapeType="1"/>
            </p:cNvSpPr>
            <p:nvPr/>
          </p:nvSpPr>
          <p:spPr bwMode="auto">
            <a:xfrm>
              <a:off x="992" y="3048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7" name="Line 6"/>
            <p:cNvSpPr>
              <a:spLocks noChangeShapeType="1"/>
            </p:cNvSpPr>
            <p:nvPr/>
          </p:nvSpPr>
          <p:spPr bwMode="auto">
            <a:xfrm flipV="1">
              <a:off x="1568" y="242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8" name="Line 7"/>
            <p:cNvSpPr>
              <a:spLocks noChangeShapeType="1"/>
            </p:cNvSpPr>
            <p:nvPr/>
          </p:nvSpPr>
          <p:spPr bwMode="auto">
            <a:xfrm>
              <a:off x="992" y="2667"/>
              <a:ext cx="11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9" name="Text Box 8"/>
            <p:cNvSpPr txBox="1">
              <a:spLocks noChangeArrowheads="1"/>
            </p:cNvSpPr>
            <p:nvPr/>
          </p:nvSpPr>
          <p:spPr bwMode="auto">
            <a:xfrm>
              <a:off x="1568" y="3048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dirty="0"/>
                <a:t>0</a:t>
              </a:r>
              <a:endParaRPr lang="en-US" dirty="0"/>
            </a:p>
          </p:txBody>
        </p:sp>
        <p:sp>
          <p:nvSpPr>
            <p:cNvPr id="22550" name="Text Box 9"/>
            <p:cNvSpPr txBox="1">
              <a:spLocks noChangeArrowheads="1"/>
            </p:cNvSpPr>
            <p:nvPr/>
          </p:nvSpPr>
          <p:spPr bwMode="auto">
            <a:xfrm>
              <a:off x="1568" y="2448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1</a:t>
              </a:r>
              <a:endParaRPr lang="en-US"/>
            </a:p>
          </p:txBody>
        </p:sp>
        <p:sp>
          <p:nvSpPr>
            <p:cNvPr id="22551" name="Text Box 10"/>
            <p:cNvSpPr txBox="1">
              <a:spLocks noChangeArrowheads="1"/>
            </p:cNvSpPr>
            <p:nvPr/>
          </p:nvSpPr>
          <p:spPr bwMode="auto">
            <a:xfrm>
              <a:off x="2192" y="2952"/>
              <a:ext cx="1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i="1"/>
                <a:t>t</a:t>
              </a:r>
              <a:endParaRPr lang="en-US" i="1"/>
            </a:p>
          </p:txBody>
        </p:sp>
        <p:sp>
          <p:nvSpPr>
            <p:cNvPr id="22552" name="Text Box 11"/>
            <p:cNvSpPr txBox="1">
              <a:spLocks noChangeArrowheads="1"/>
            </p:cNvSpPr>
            <p:nvPr/>
          </p:nvSpPr>
          <p:spPr bwMode="auto">
            <a:xfrm>
              <a:off x="1352" y="2112"/>
              <a:ext cx="7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i="1" dirty="0"/>
                <a:t>x</a:t>
              </a:r>
              <a:r>
                <a:rPr lang="en-US" dirty="0"/>
                <a:t>(</a:t>
              </a:r>
              <a:r>
                <a:rPr lang="en-US" i="1" dirty="0"/>
                <a:t>t</a:t>
              </a:r>
              <a:r>
                <a:rPr lang="en-US" dirty="0"/>
                <a:t>) = 1</a:t>
              </a:r>
            </a:p>
          </p:txBody>
        </p:sp>
      </p:grpSp>
      <p:grpSp>
        <p:nvGrpSpPr>
          <p:cNvPr id="22540" name="Group 20"/>
          <p:cNvGrpSpPr>
            <a:grpSpLocks/>
          </p:cNvGrpSpPr>
          <p:nvPr/>
        </p:nvGrpSpPr>
        <p:grpSpPr bwMode="auto">
          <a:xfrm>
            <a:off x="4054475" y="4738688"/>
            <a:ext cx="814388" cy="681037"/>
            <a:chOff x="2056" y="3104"/>
            <a:chExt cx="513" cy="429"/>
          </a:xfrm>
        </p:grpSpPr>
        <p:sp>
          <p:nvSpPr>
            <p:cNvPr id="22544" name="AutoShape 21"/>
            <p:cNvSpPr>
              <a:spLocks noChangeArrowheads="1"/>
            </p:cNvSpPr>
            <p:nvPr/>
          </p:nvSpPr>
          <p:spPr bwMode="auto">
            <a:xfrm>
              <a:off x="2087" y="3372"/>
              <a:ext cx="482" cy="161"/>
            </a:xfrm>
            <a:prstGeom prst="leftRightArrow">
              <a:avLst>
                <a:gd name="adj1" fmla="val 50000"/>
                <a:gd name="adj2" fmla="val 5987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5" name="Text Box 22"/>
            <p:cNvSpPr txBox="1">
              <a:spLocks noChangeArrowheads="1"/>
            </p:cNvSpPr>
            <p:nvPr/>
          </p:nvSpPr>
          <p:spPr bwMode="auto">
            <a:xfrm>
              <a:off x="2056" y="3104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i="1" dirty="0">
                  <a:latin typeface="Script" charset="0"/>
                </a:rPr>
                <a:t>F</a:t>
              </a:r>
              <a:endParaRPr lang="en-US" dirty="0"/>
            </a:p>
          </p:txBody>
        </p:sp>
      </p:grpSp>
      <p:sp>
        <p:nvSpPr>
          <p:cNvPr id="22541" name="Text Box 25"/>
          <p:cNvSpPr txBox="1">
            <a:spLocks noChangeArrowheads="1"/>
          </p:cNvSpPr>
          <p:nvPr/>
        </p:nvSpPr>
        <p:spPr bwMode="auto">
          <a:xfrm>
            <a:off x="4191000" y="6305490"/>
            <a:ext cx="3962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/>
              <a:t>(2</a:t>
            </a:r>
            <a:r>
              <a:rPr lang="en-US" sz="2000" dirty="0">
                <a:latin typeface="Symbol" charset="0"/>
              </a:rPr>
              <a:t>p</a:t>
            </a:r>
            <a:r>
              <a:rPr lang="en-US" sz="2000" dirty="0"/>
              <a:t>) indicates area under Dirac delta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334000" y="4303713"/>
            <a:ext cx="2422525" cy="1824037"/>
            <a:chOff x="5334000" y="4181475"/>
            <a:chExt cx="2422525" cy="1824037"/>
          </a:xfrm>
        </p:grpSpPr>
        <p:sp>
          <p:nvSpPr>
            <p:cNvPr id="22534" name="Line 13"/>
            <p:cNvSpPr>
              <a:spLocks noChangeShapeType="1"/>
            </p:cNvSpPr>
            <p:nvPr/>
          </p:nvSpPr>
          <p:spPr bwMode="auto">
            <a:xfrm>
              <a:off x="5359400" y="5605462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5" name="Line 14"/>
            <p:cNvSpPr>
              <a:spLocks noChangeShapeType="1"/>
            </p:cNvSpPr>
            <p:nvPr/>
          </p:nvSpPr>
          <p:spPr bwMode="auto">
            <a:xfrm flipV="1">
              <a:off x="6273800" y="4614862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6" name="Line 15"/>
            <p:cNvSpPr>
              <a:spLocks noChangeShapeType="1"/>
            </p:cNvSpPr>
            <p:nvPr/>
          </p:nvSpPr>
          <p:spPr bwMode="auto">
            <a:xfrm>
              <a:off x="6273800" y="4995862"/>
              <a:ext cx="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37" name="Text Box 17"/>
            <p:cNvSpPr txBox="1">
              <a:spLocks noChangeArrowheads="1"/>
            </p:cNvSpPr>
            <p:nvPr/>
          </p:nvSpPr>
          <p:spPr bwMode="auto">
            <a:xfrm>
              <a:off x="7264400" y="5453062"/>
              <a:ext cx="4921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i="1">
                  <a:latin typeface="Symbol" charset="0"/>
                </a:rPr>
                <a:t>w</a:t>
              </a:r>
              <a:endParaRPr lang="en-US" i="1"/>
            </a:p>
          </p:txBody>
        </p:sp>
        <p:sp>
          <p:nvSpPr>
            <p:cNvPr id="22538" name="Text Box 18"/>
            <p:cNvSpPr txBox="1">
              <a:spLocks noChangeArrowheads="1"/>
            </p:cNvSpPr>
            <p:nvPr/>
          </p:nvSpPr>
          <p:spPr bwMode="auto">
            <a:xfrm>
              <a:off x="5334000" y="4181475"/>
              <a:ext cx="23431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i="1" dirty="0"/>
                <a:t>X</a:t>
              </a:r>
              <a:r>
                <a:rPr lang="en-US" dirty="0"/>
                <a:t>(</a:t>
              </a:r>
              <a:r>
                <a:rPr lang="en-US" i="1" dirty="0" err="1"/>
                <a:t>j</a:t>
              </a:r>
              <a:r>
                <a:rPr lang="en-US" i="1" dirty="0" err="1">
                  <a:latin typeface="Symbol" charset="0"/>
                </a:rPr>
                <a:t>w</a:t>
              </a:r>
              <a:r>
                <a:rPr lang="en-US" dirty="0"/>
                <a:t>) = 2</a:t>
              </a:r>
              <a:r>
                <a:rPr lang="en-US" dirty="0">
                  <a:latin typeface="Symbol" charset="0"/>
                </a:rPr>
                <a:t>p </a:t>
              </a:r>
              <a:r>
                <a:rPr lang="en-US" i="1" dirty="0">
                  <a:latin typeface="Symbol" charset="0"/>
                </a:rPr>
                <a:t>d</a:t>
              </a:r>
              <a:r>
                <a:rPr lang="en-US" dirty="0"/>
                <a:t>(</a:t>
              </a:r>
              <a:r>
                <a:rPr lang="en-US" i="1" dirty="0">
                  <a:latin typeface="Symbol" charset="0"/>
                </a:rPr>
                <a:t>w</a:t>
              </a:r>
              <a:r>
                <a:rPr lang="en-US" dirty="0"/>
                <a:t>)</a:t>
              </a:r>
            </a:p>
          </p:txBody>
        </p:sp>
        <p:sp>
          <p:nvSpPr>
            <p:cNvPr id="22539" name="Text Box 19"/>
            <p:cNvSpPr txBox="1">
              <a:spLocks noChangeArrowheads="1"/>
            </p:cNvSpPr>
            <p:nvPr/>
          </p:nvSpPr>
          <p:spPr bwMode="auto">
            <a:xfrm>
              <a:off x="6389688" y="4837112"/>
              <a:ext cx="7921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(2</a:t>
              </a:r>
              <a:r>
                <a:rPr lang="en-US" sz="1800">
                  <a:latin typeface="Symbol" charset="0"/>
                </a:rPr>
                <a:t>p</a:t>
              </a:r>
              <a:r>
                <a:rPr lang="en-US" sz="1800"/>
                <a:t>)</a:t>
              </a:r>
              <a:endParaRPr lang="en-US"/>
            </a:p>
          </p:txBody>
        </p:sp>
        <p:sp>
          <p:nvSpPr>
            <p:cNvPr id="22542" name="Text Box 26"/>
            <p:cNvSpPr txBox="1">
              <a:spLocks noChangeArrowheads="1"/>
            </p:cNvSpPr>
            <p:nvPr/>
          </p:nvSpPr>
          <p:spPr bwMode="auto">
            <a:xfrm>
              <a:off x="6299200" y="5638800"/>
              <a:ext cx="3048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0</a:t>
              </a:r>
              <a:endParaRPr lang="en-US"/>
            </a:p>
          </p:txBody>
        </p:sp>
      </p:grpSp>
      <p:sp>
        <p:nvSpPr>
          <p:cNvPr id="2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58000" y="6400800"/>
            <a:ext cx="1905000" cy="457200"/>
          </a:xfrm>
        </p:spPr>
        <p:txBody>
          <a:bodyPr/>
          <a:lstStyle/>
          <a:p>
            <a:r>
              <a:rPr lang="en-US"/>
              <a:t>15-</a:t>
            </a:r>
            <a:fld id="{48456A70-0021-B84E-925B-88B7CCC4D2F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11-4.4</a:t>
            </a:r>
          </a:p>
        </p:txBody>
      </p:sp>
      <p:sp>
        <p:nvSpPr>
          <p:cNvPr id="28" name="Rectangle 25"/>
          <p:cNvSpPr txBox="1">
            <a:spLocks noChangeArrowheads="1"/>
          </p:cNvSpPr>
          <p:nvPr/>
        </p:nvSpPr>
        <p:spPr bwMode="auto">
          <a:xfrm>
            <a:off x="457200" y="2514600"/>
            <a:ext cx="830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latin typeface="Times New Roman" charset="0"/>
              </a:rPr>
              <a:t>Consider Dirac delta in Fourier domain</a:t>
            </a:r>
          </a:p>
        </p:txBody>
      </p:sp>
      <p:sp>
        <p:nvSpPr>
          <p:cNvPr id="29" name="Rectangle 25"/>
          <p:cNvSpPr txBox="1">
            <a:spLocks noChangeArrowheads="1"/>
          </p:cNvSpPr>
          <p:nvPr/>
        </p:nvSpPr>
        <p:spPr bwMode="auto">
          <a:xfrm>
            <a:off x="685800" y="3779838"/>
            <a:ext cx="830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spcBef>
                <a:spcPct val="60000"/>
              </a:spcBef>
              <a:buFontTx/>
              <a:buNone/>
            </a:pPr>
            <a:r>
              <a:rPr lang="en-US" dirty="0">
                <a:latin typeface="Times New Roman" charset="0"/>
              </a:rPr>
              <a:t>Using linearity property, </a:t>
            </a:r>
            <a:r>
              <a:rPr lang="en-US" i="1" dirty="0">
                <a:latin typeface="Times New Roman" charset="0"/>
              </a:rPr>
              <a:t>F</a:t>
            </a:r>
            <a:r>
              <a:rPr lang="en-US" dirty="0">
                <a:latin typeface="Times New Roman" charset="0"/>
              </a:rPr>
              <a:t>{ 1 } = 2</a:t>
            </a:r>
            <a:r>
              <a:rPr lang="en-US" dirty="0">
                <a:latin typeface="Symbol" charset="0"/>
              </a:rPr>
              <a:t>p</a:t>
            </a:r>
            <a:r>
              <a:rPr lang="en-US" dirty="0">
                <a:latin typeface="Times New Roman" charset="0"/>
              </a:rPr>
              <a:t> </a:t>
            </a:r>
            <a:r>
              <a:rPr lang="en-US" i="1" dirty="0">
                <a:latin typeface="Symbol" charset="0"/>
              </a:rPr>
              <a:t>d</a:t>
            </a:r>
            <a:r>
              <a:rPr lang="en-US" dirty="0">
                <a:latin typeface="Times New Roman" charset="0"/>
              </a:rPr>
              <a:t>(</a:t>
            </a:r>
            <a:r>
              <a:rPr lang="en-US" i="1" dirty="0">
                <a:latin typeface="Symbol" charset="0"/>
              </a:rPr>
              <a:t>w</a:t>
            </a:r>
            <a:r>
              <a:rPr lang="en-US" dirty="0">
                <a:latin typeface="Times New Roman" charset="0"/>
              </a:rPr>
              <a:t>)</a:t>
            </a:r>
          </a:p>
        </p:txBody>
      </p:sp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986309"/>
              </p:ext>
            </p:extLst>
          </p:nvPr>
        </p:nvGraphicFramePr>
        <p:xfrm>
          <a:off x="4495800" y="2035175"/>
          <a:ext cx="81597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0" name="Equation" r:id="rId5" imgW="431800" imgH="203200" progId="Equation.3">
                  <p:embed/>
                </p:oleObj>
              </mc:Choice>
              <mc:Fallback>
                <p:oleObj name="Equation" r:id="rId5" imgW="431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035175"/>
                        <a:ext cx="81597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57740"/>
              </p:ext>
            </p:extLst>
          </p:nvPr>
        </p:nvGraphicFramePr>
        <p:xfrm>
          <a:off x="5334000" y="2133600"/>
          <a:ext cx="40798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1" name="Equation" r:id="rId7" imgW="215900" imgH="152400" progId="Equation.3">
                  <p:embed/>
                </p:oleObj>
              </mc:Choice>
              <mc:Fallback>
                <p:oleObj name="Equation" r:id="rId7" imgW="2159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133600"/>
                        <a:ext cx="40798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974131"/>
              </p:ext>
            </p:extLst>
          </p:nvPr>
        </p:nvGraphicFramePr>
        <p:xfrm>
          <a:off x="1277937" y="2986088"/>
          <a:ext cx="4056063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2" name="Equation" r:id="rId9" imgW="2146300" imgH="393700" progId="Equation.3">
                  <p:embed/>
                </p:oleObj>
              </mc:Choice>
              <mc:Fallback>
                <p:oleObj name="Equation" r:id="rId9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7937" y="2986088"/>
                        <a:ext cx="4056063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104924"/>
              </p:ext>
            </p:extLst>
          </p:nvPr>
        </p:nvGraphicFramePr>
        <p:xfrm>
          <a:off x="5457360" y="2989262"/>
          <a:ext cx="1176337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3" name="Equation" r:id="rId11" imgW="622300" imgH="393700" progId="Equation.3">
                  <p:embed/>
                </p:oleObj>
              </mc:Choice>
              <mc:Fallback>
                <p:oleObj name="Equation" r:id="rId11" imgW="622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360" y="2989262"/>
                        <a:ext cx="1176337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514078"/>
              </p:ext>
            </p:extLst>
          </p:nvPr>
        </p:nvGraphicFramePr>
        <p:xfrm>
          <a:off x="6668400" y="2989262"/>
          <a:ext cx="696912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44" name="Equation" r:id="rId13" imgW="368300" imgH="393700" progId="Equation.3">
                  <p:embed/>
                </p:oleObj>
              </mc:Choice>
              <mc:Fallback>
                <p:oleObj name="Equation" r:id="rId13" imgW="368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8400" y="2989262"/>
                        <a:ext cx="696912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441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41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</a:rPr>
              <a:t>Two-Sided Cosine Signal</a:t>
            </a: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30089"/>
              </p:ext>
            </p:extLst>
          </p:nvPr>
        </p:nvGraphicFramePr>
        <p:xfrm>
          <a:off x="1295400" y="1524000"/>
          <a:ext cx="477202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80" name="Equation" r:id="rId3" imgW="2654300" imgH="393700" progId="Equation.3">
                  <p:embed/>
                </p:oleObj>
              </mc:Choice>
              <mc:Fallback>
                <p:oleObj name="Equation" r:id="rId3" imgW="2654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24000"/>
                        <a:ext cx="477202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5994400" y="4395788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 err="1"/>
              <a:t>j</a:t>
            </a:r>
            <a:r>
              <a:rPr lang="en-US" i="1" dirty="0" err="1">
                <a:latin typeface="Symbol" charset="0"/>
              </a:rPr>
              <a:t>w</a:t>
            </a:r>
            <a:r>
              <a:rPr lang="en-US" dirty="0"/>
              <a:t>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38275" y="5054600"/>
            <a:ext cx="2590800" cy="1473200"/>
            <a:chOff x="1438275" y="5054600"/>
            <a:chExt cx="2590800" cy="1473200"/>
          </a:xfrm>
        </p:grpSpPr>
        <p:graphicFrame>
          <p:nvGraphicFramePr>
            <p:cNvPr id="23565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5343204"/>
                </p:ext>
              </p:extLst>
            </p:nvPr>
          </p:nvGraphicFramePr>
          <p:xfrm>
            <a:off x="1438275" y="5054600"/>
            <a:ext cx="2590800" cy="147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581" name="Worksheet" r:id="rId5" imgW="5486400" imgH="3124200" progId="Excel.Sheet.8">
                    <p:embed/>
                  </p:oleObj>
                </mc:Choice>
                <mc:Fallback>
                  <p:oleObj name="Worksheet" r:id="rId5" imgW="5486400" imgH="3124200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8275" y="5054600"/>
                          <a:ext cx="2590800" cy="1473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6" name="Line 16"/>
            <p:cNvSpPr>
              <a:spLocks noChangeShapeType="1"/>
            </p:cNvSpPr>
            <p:nvPr/>
          </p:nvSpPr>
          <p:spPr bwMode="auto">
            <a:xfrm>
              <a:off x="1819275" y="58166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7" name="Line 17"/>
            <p:cNvSpPr>
              <a:spLocks noChangeShapeType="1"/>
            </p:cNvSpPr>
            <p:nvPr/>
          </p:nvSpPr>
          <p:spPr bwMode="auto">
            <a:xfrm flipV="1">
              <a:off x="2733675" y="5207000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8" name="Text Box 18"/>
            <p:cNvSpPr txBox="1">
              <a:spLocks noChangeArrowheads="1"/>
            </p:cNvSpPr>
            <p:nvPr/>
          </p:nvSpPr>
          <p:spPr bwMode="auto">
            <a:xfrm>
              <a:off x="2670175" y="5842000"/>
              <a:ext cx="304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0</a:t>
              </a:r>
              <a:endParaRPr lang="en-US"/>
            </a:p>
          </p:txBody>
        </p:sp>
        <p:sp>
          <p:nvSpPr>
            <p:cNvPr id="23569" name="Text Box 19"/>
            <p:cNvSpPr txBox="1">
              <a:spLocks noChangeArrowheads="1"/>
            </p:cNvSpPr>
            <p:nvPr/>
          </p:nvSpPr>
          <p:spPr bwMode="auto">
            <a:xfrm>
              <a:off x="3724275" y="5664200"/>
              <a:ext cx="304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i="1"/>
                <a:t>t</a:t>
              </a:r>
              <a:endParaRPr lang="en-US" i="1"/>
            </a:p>
          </p:txBody>
        </p:sp>
      </p:grpSp>
      <p:sp>
        <p:nvSpPr>
          <p:cNvPr id="23570" name="Text Box 20"/>
          <p:cNvSpPr txBox="1">
            <a:spLocks noChangeArrowheads="1"/>
          </p:cNvSpPr>
          <p:nvPr/>
        </p:nvSpPr>
        <p:spPr bwMode="auto">
          <a:xfrm>
            <a:off x="1453446" y="4495800"/>
            <a:ext cx="2514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i="1" dirty="0"/>
              <a:t>x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= </a:t>
            </a:r>
            <a:r>
              <a:rPr lang="en-US" dirty="0" err="1"/>
              <a:t>cos</a:t>
            </a:r>
            <a:r>
              <a:rPr lang="en-US" dirty="0"/>
              <a:t>(</a:t>
            </a:r>
            <a:r>
              <a:rPr lang="en-US" i="1" dirty="0">
                <a:latin typeface="Symbol" charset="2"/>
                <a:cs typeface="Symbol" charset="2"/>
              </a:rPr>
              <a:t>w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)</a:t>
            </a:r>
          </a:p>
        </p:txBody>
      </p:sp>
      <p:grpSp>
        <p:nvGrpSpPr>
          <p:cNvPr id="23571" name="Group 21"/>
          <p:cNvGrpSpPr>
            <a:grpSpLocks/>
          </p:cNvGrpSpPr>
          <p:nvPr/>
        </p:nvGrpSpPr>
        <p:grpSpPr bwMode="auto">
          <a:xfrm>
            <a:off x="4389438" y="5127625"/>
            <a:ext cx="814387" cy="681038"/>
            <a:chOff x="2056" y="3104"/>
            <a:chExt cx="513" cy="429"/>
          </a:xfrm>
        </p:grpSpPr>
        <p:sp>
          <p:nvSpPr>
            <p:cNvPr id="23574" name="AutoShape 22"/>
            <p:cNvSpPr>
              <a:spLocks noChangeArrowheads="1"/>
            </p:cNvSpPr>
            <p:nvPr/>
          </p:nvSpPr>
          <p:spPr bwMode="auto">
            <a:xfrm>
              <a:off x="2087" y="3372"/>
              <a:ext cx="482" cy="161"/>
            </a:xfrm>
            <a:prstGeom prst="leftRightArrow">
              <a:avLst>
                <a:gd name="adj1" fmla="val 50000"/>
                <a:gd name="adj2" fmla="val 5987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5" name="Text Box 23"/>
            <p:cNvSpPr txBox="1">
              <a:spLocks noChangeArrowheads="1"/>
            </p:cNvSpPr>
            <p:nvPr/>
          </p:nvSpPr>
          <p:spPr bwMode="auto">
            <a:xfrm>
              <a:off x="2056" y="3104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i="1" dirty="0">
                  <a:latin typeface="Script" charset="0"/>
                </a:rPr>
                <a:t>F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70525" y="4791075"/>
            <a:ext cx="2570163" cy="1430338"/>
            <a:chOff x="5470525" y="4791075"/>
            <a:chExt cx="2570163" cy="1430338"/>
          </a:xfrm>
        </p:grpSpPr>
        <p:sp>
          <p:nvSpPr>
            <p:cNvPr id="23556" name="Line 5"/>
            <p:cNvSpPr>
              <a:spLocks noChangeShapeType="1"/>
            </p:cNvSpPr>
            <p:nvPr/>
          </p:nvSpPr>
          <p:spPr bwMode="auto">
            <a:xfrm>
              <a:off x="5495925" y="5854700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57" name="Line 6"/>
            <p:cNvSpPr>
              <a:spLocks noChangeShapeType="1"/>
            </p:cNvSpPr>
            <p:nvPr/>
          </p:nvSpPr>
          <p:spPr bwMode="auto">
            <a:xfrm flipV="1">
              <a:off x="6410325" y="4984750"/>
              <a:ext cx="0" cy="1098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58" name="Line 7"/>
            <p:cNvSpPr>
              <a:spLocks noChangeShapeType="1"/>
            </p:cNvSpPr>
            <p:nvPr/>
          </p:nvSpPr>
          <p:spPr bwMode="auto">
            <a:xfrm flipH="1">
              <a:off x="7045325" y="5168900"/>
              <a:ext cx="0" cy="685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59" name="Text Box 8"/>
            <p:cNvSpPr txBox="1">
              <a:spLocks noChangeArrowheads="1"/>
            </p:cNvSpPr>
            <p:nvPr/>
          </p:nvSpPr>
          <p:spPr bwMode="auto">
            <a:xfrm>
              <a:off x="6384925" y="5854700"/>
              <a:ext cx="3048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0</a:t>
              </a:r>
              <a:endParaRPr lang="en-US"/>
            </a:p>
          </p:txBody>
        </p:sp>
        <p:sp>
          <p:nvSpPr>
            <p:cNvPr id="23560" name="Text Box 9"/>
            <p:cNvSpPr txBox="1">
              <a:spLocks noChangeArrowheads="1"/>
            </p:cNvSpPr>
            <p:nvPr/>
          </p:nvSpPr>
          <p:spPr bwMode="auto">
            <a:xfrm>
              <a:off x="7400925" y="5702300"/>
              <a:ext cx="63976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 i="1" dirty="0">
                  <a:latin typeface="Symbol" charset="0"/>
                </a:rPr>
                <a:t>w</a:t>
              </a:r>
              <a:endParaRPr lang="en-US" i="1" dirty="0"/>
            </a:p>
          </p:txBody>
        </p:sp>
        <p:sp>
          <p:nvSpPr>
            <p:cNvPr id="23562" name="Line 11"/>
            <p:cNvSpPr>
              <a:spLocks noChangeShapeType="1"/>
            </p:cNvSpPr>
            <p:nvPr/>
          </p:nvSpPr>
          <p:spPr bwMode="auto">
            <a:xfrm>
              <a:off x="5800725" y="5168900"/>
              <a:ext cx="0" cy="685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63" name="Text Box 12"/>
            <p:cNvSpPr txBox="1">
              <a:spLocks noChangeArrowheads="1"/>
            </p:cNvSpPr>
            <p:nvPr/>
          </p:nvSpPr>
          <p:spPr bwMode="auto">
            <a:xfrm>
              <a:off x="6816725" y="5849938"/>
              <a:ext cx="4572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>
                  <a:latin typeface="Symbol" charset="0"/>
                </a:rPr>
                <a:t>w</a:t>
              </a:r>
              <a:r>
                <a:rPr lang="en-US" sz="1800" baseline="-25000"/>
                <a:t>0</a:t>
              </a:r>
              <a:endParaRPr lang="en-US"/>
            </a:p>
          </p:txBody>
        </p:sp>
        <p:sp>
          <p:nvSpPr>
            <p:cNvPr id="23564" name="Text Box 13"/>
            <p:cNvSpPr txBox="1">
              <a:spLocks noChangeArrowheads="1"/>
            </p:cNvSpPr>
            <p:nvPr/>
          </p:nvSpPr>
          <p:spPr bwMode="auto">
            <a:xfrm>
              <a:off x="5470525" y="5849938"/>
              <a:ext cx="6096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dirty="0">
                  <a:latin typeface="Symbol" charset="0"/>
                </a:rPr>
                <a:t>-</a:t>
              </a:r>
              <a:r>
                <a:rPr lang="en-US" sz="1800" i="1" dirty="0">
                  <a:latin typeface="Symbol" charset="0"/>
                </a:rPr>
                <a:t>w</a:t>
              </a:r>
              <a:r>
                <a:rPr lang="en-US" sz="1800" baseline="-25000" dirty="0"/>
                <a:t>0</a:t>
              </a:r>
              <a:endParaRPr lang="en-US" dirty="0"/>
            </a:p>
          </p:txBody>
        </p:sp>
        <p:sp>
          <p:nvSpPr>
            <p:cNvPr id="23572" name="Text Box 24"/>
            <p:cNvSpPr txBox="1">
              <a:spLocks noChangeArrowheads="1"/>
            </p:cNvSpPr>
            <p:nvPr/>
          </p:nvSpPr>
          <p:spPr bwMode="auto">
            <a:xfrm>
              <a:off x="6808788" y="4799013"/>
              <a:ext cx="4699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(</a:t>
              </a:r>
              <a:r>
                <a:rPr lang="en-US" sz="1800">
                  <a:latin typeface="Symbol" charset="0"/>
                </a:rPr>
                <a:t>p</a:t>
              </a:r>
              <a:r>
                <a:rPr lang="en-US" sz="1800"/>
                <a:t>)</a:t>
              </a:r>
              <a:endParaRPr lang="en-US"/>
            </a:p>
          </p:txBody>
        </p:sp>
        <p:sp>
          <p:nvSpPr>
            <p:cNvPr id="23573" name="Text Box 25"/>
            <p:cNvSpPr txBox="1">
              <a:spLocks noChangeArrowheads="1"/>
            </p:cNvSpPr>
            <p:nvPr/>
          </p:nvSpPr>
          <p:spPr bwMode="auto">
            <a:xfrm>
              <a:off x="5575300" y="4791075"/>
              <a:ext cx="469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800"/>
                <a:t>(</a:t>
              </a:r>
              <a:r>
                <a:rPr lang="en-US" sz="1800">
                  <a:latin typeface="Symbol" charset="0"/>
                </a:rPr>
                <a:t>p</a:t>
              </a:r>
              <a:r>
                <a:rPr lang="en-US" sz="1800"/>
                <a:t>)</a:t>
              </a:r>
              <a:endParaRPr lang="en-US"/>
            </a:p>
          </p:txBody>
        </p:sp>
      </p:grp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58000" y="6400800"/>
            <a:ext cx="1905000" cy="457200"/>
          </a:xfrm>
        </p:spPr>
        <p:txBody>
          <a:bodyPr/>
          <a:lstStyle/>
          <a:p>
            <a:r>
              <a:rPr lang="en-US" dirty="0"/>
              <a:t>15-</a:t>
            </a:r>
            <a:fld id="{48456A70-0021-B84E-925B-88B7CCC4D2F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11-4.5</a:t>
            </a:r>
          </a:p>
        </p:txBody>
      </p:sp>
      <p:graphicFrame>
        <p:nvGraphicFramePr>
          <p:cNvPr id="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427247"/>
              </p:ext>
            </p:extLst>
          </p:nvPr>
        </p:nvGraphicFramePr>
        <p:xfrm>
          <a:off x="1282700" y="2286000"/>
          <a:ext cx="23749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82" name="Equation" r:id="rId7" imgW="1320800" imgH="393700" progId="Equation.3">
                  <p:embed/>
                </p:oleObj>
              </mc:Choice>
              <mc:Fallback>
                <p:oleObj name="Equation" r:id="rId7" imgW="1320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2286000"/>
                        <a:ext cx="237490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695037"/>
              </p:ext>
            </p:extLst>
          </p:nvPr>
        </p:nvGraphicFramePr>
        <p:xfrm>
          <a:off x="1219200" y="3200400"/>
          <a:ext cx="358457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83" name="Equation" r:id="rId9" imgW="1993900" imgH="393700" progId="Equation.3">
                  <p:embed/>
                </p:oleObj>
              </mc:Choice>
              <mc:Fallback>
                <p:oleObj name="Equation" r:id="rId9" imgW="19939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200400"/>
                        <a:ext cx="358457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203906"/>
              </p:ext>
            </p:extLst>
          </p:nvPr>
        </p:nvGraphicFramePr>
        <p:xfrm>
          <a:off x="1219200" y="3886200"/>
          <a:ext cx="415766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84" name="Equation" r:id="rId11" imgW="2311400" imgH="266700" progId="Equation.3">
                  <p:embed/>
                </p:oleObj>
              </mc:Choice>
              <mc:Fallback>
                <p:oleObj name="Equation" r:id="rId11" imgW="23114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886200"/>
                        <a:ext cx="415766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896506"/>
              </p:ext>
            </p:extLst>
          </p:nvPr>
        </p:nvGraphicFramePr>
        <p:xfrm>
          <a:off x="3810000" y="2438400"/>
          <a:ext cx="283210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85" name="Equation" r:id="rId13" imgW="1574800" imgH="254000" progId="Equation.3">
                  <p:embed/>
                </p:oleObj>
              </mc:Choice>
              <mc:Fallback>
                <p:oleObj name="Equation" r:id="rId13" imgW="15748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438400"/>
                        <a:ext cx="283210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164762"/>
              </p:ext>
            </p:extLst>
          </p:nvPr>
        </p:nvGraphicFramePr>
        <p:xfrm>
          <a:off x="6096000" y="1524000"/>
          <a:ext cx="109696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86" name="Equation" r:id="rId15" imgW="609600" imgH="393700" progId="Equation.3">
                  <p:embed/>
                </p:oleObj>
              </mc:Choice>
              <mc:Fallback>
                <p:oleObj name="Equation" r:id="rId15" imgW="609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524000"/>
                        <a:ext cx="1096962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2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1" grpId="0"/>
      <p:bldP spid="235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7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813431"/>
              </p:ext>
            </p:extLst>
          </p:nvPr>
        </p:nvGraphicFramePr>
        <p:xfrm>
          <a:off x="973138" y="1970088"/>
          <a:ext cx="28670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Equation" r:id="rId3" imgW="1600200" imgH="317500" progId="Equation.3">
                  <p:embed/>
                </p:oleObj>
              </mc:Choice>
              <mc:Fallback>
                <p:oleObj name="Equation" r:id="rId3" imgW="16002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3138" y="1970088"/>
                        <a:ext cx="286702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03581"/>
              </p:ext>
            </p:extLst>
          </p:nvPr>
        </p:nvGraphicFramePr>
        <p:xfrm>
          <a:off x="4414838" y="1905000"/>
          <a:ext cx="333216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Equation" r:id="rId5" imgW="1841500" imgH="393700" progId="Equation.3">
                  <p:embed/>
                </p:oleObj>
              </mc:Choice>
              <mc:Fallback>
                <p:oleObj name="Equation" r:id="rId5" imgW="1841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4838" y="1905000"/>
                        <a:ext cx="3332162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263364"/>
              </p:ext>
            </p:extLst>
          </p:nvPr>
        </p:nvGraphicFramePr>
        <p:xfrm>
          <a:off x="1390650" y="2594621"/>
          <a:ext cx="163512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Equation" r:id="rId7" imgW="901700" imgH="241300" progId="Equation.3">
                  <p:embed/>
                </p:oleObj>
              </mc:Choice>
              <mc:Fallback>
                <p:oleObj name="Equation" r:id="rId7" imgW="901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2594621"/>
                        <a:ext cx="163512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79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043149"/>
              </p:ext>
            </p:extLst>
          </p:nvPr>
        </p:nvGraphicFramePr>
        <p:xfrm>
          <a:off x="4949825" y="2644775"/>
          <a:ext cx="21844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" name="Equation" r:id="rId9" imgW="1206500" imgH="241300" progId="Equation.3">
                  <p:embed/>
                </p:oleObj>
              </mc:Choice>
              <mc:Fallback>
                <p:oleObj name="Equation" r:id="rId9" imgW="1206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2644775"/>
                        <a:ext cx="21844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1846" name="Group 54"/>
          <p:cNvGrpSpPr>
            <a:grpSpLocks/>
          </p:cNvGrpSpPr>
          <p:nvPr/>
        </p:nvGrpSpPr>
        <p:grpSpPr bwMode="auto">
          <a:xfrm>
            <a:off x="762000" y="4572000"/>
            <a:ext cx="3733800" cy="2057400"/>
            <a:chOff x="2880" y="2928"/>
            <a:chExt cx="2352" cy="1296"/>
          </a:xfrm>
        </p:grpSpPr>
        <p:graphicFrame>
          <p:nvGraphicFramePr>
            <p:cNvPr id="161813" name="Object 21"/>
            <p:cNvGraphicFramePr>
              <a:graphicFrameLocks noChangeAspect="1"/>
            </p:cNvGraphicFramePr>
            <p:nvPr/>
          </p:nvGraphicFramePr>
          <p:xfrm>
            <a:off x="2880" y="2928"/>
            <a:ext cx="2352" cy="1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" name="Worksheet" r:id="rId11" imgW="3711245" imgH="2110923" progId="Excel.Sheet.8">
                    <p:embed/>
                  </p:oleObj>
                </mc:Choice>
                <mc:Fallback>
                  <p:oleObj name="Worksheet" r:id="rId11" imgW="3711245" imgH="2110923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928"/>
                          <a:ext cx="2352" cy="1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814" name="Line 22"/>
            <p:cNvSpPr>
              <a:spLocks noChangeShapeType="1"/>
            </p:cNvSpPr>
            <p:nvPr/>
          </p:nvSpPr>
          <p:spPr bwMode="auto">
            <a:xfrm>
              <a:off x="2967" y="3880"/>
              <a:ext cx="2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15" name="Line 23"/>
            <p:cNvSpPr>
              <a:spLocks noChangeShapeType="1"/>
            </p:cNvSpPr>
            <p:nvPr/>
          </p:nvSpPr>
          <p:spPr bwMode="auto">
            <a:xfrm flipV="1">
              <a:off x="4064" y="3065"/>
              <a:ext cx="0" cy="10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16" name="Text Box 24"/>
            <p:cNvSpPr txBox="1">
              <a:spLocks noChangeArrowheads="1"/>
            </p:cNvSpPr>
            <p:nvPr/>
          </p:nvSpPr>
          <p:spPr bwMode="auto">
            <a:xfrm>
              <a:off x="4054" y="3904"/>
              <a:ext cx="23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0</a:t>
              </a:r>
              <a:endParaRPr lang="en-US"/>
            </a:p>
          </p:txBody>
        </p:sp>
        <p:sp>
          <p:nvSpPr>
            <p:cNvPr id="161817" name="Text Box 25"/>
            <p:cNvSpPr txBox="1">
              <a:spLocks noChangeArrowheads="1"/>
            </p:cNvSpPr>
            <p:nvPr/>
          </p:nvSpPr>
          <p:spPr bwMode="auto">
            <a:xfrm>
              <a:off x="4067" y="3036"/>
              <a:ext cx="23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latin typeface="Symbol" charset="0"/>
                </a:rPr>
                <a:t>t</a:t>
              </a:r>
              <a:endParaRPr lang="en-US"/>
            </a:p>
          </p:txBody>
        </p:sp>
        <p:sp>
          <p:nvSpPr>
            <p:cNvPr id="161818" name="Text Box 26"/>
            <p:cNvSpPr txBox="1">
              <a:spLocks noChangeArrowheads="1"/>
            </p:cNvSpPr>
            <p:nvPr/>
          </p:nvSpPr>
          <p:spPr bwMode="auto">
            <a:xfrm>
              <a:off x="4992" y="3648"/>
              <a:ext cx="23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i="1" dirty="0">
                  <a:latin typeface="+mn-lt"/>
                </a:rPr>
                <a:t>t</a:t>
              </a:r>
            </a:p>
          </p:txBody>
        </p:sp>
        <p:sp>
          <p:nvSpPr>
            <p:cNvPr id="161819" name="Text Box 27"/>
            <p:cNvSpPr txBox="1">
              <a:spLocks noChangeArrowheads="1"/>
            </p:cNvSpPr>
            <p:nvPr/>
          </p:nvSpPr>
          <p:spPr bwMode="auto">
            <a:xfrm>
              <a:off x="3216" y="3072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/>
                <a:t>X</a:t>
              </a:r>
              <a:r>
                <a:rPr lang="en-US" dirty="0"/>
                <a:t>(</a:t>
              </a:r>
              <a:r>
                <a:rPr lang="en-US" i="1" dirty="0" err="1"/>
                <a:t>jt</a:t>
              </a:r>
              <a:r>
                <a:rPr lang="en-US" dirty="0"/>
                <a:t>)</a:t>
              </a:r>
            </a:p>
          </p:txBody>
        </p:sp>
        <p:sp>
          <p:nvSpPr>
            <p:cNvPr id="161820" name="Line 28"/>
            <p:cNvSpPr>
              <a:spLocks noChangeShapeType="1"/>
            </p:cNvSpPr>
            <p:nvPr/>
          </p:nvSpPr>
          <p:spPr bwMode="auto">
            <a:xfrm>
              <a:off x="3544" y="384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21" name="Line 29"/>
            <p:cNvSpPr>
              <a:spLocks noChangeShapeType="1"/>
            </p:cNvSpPr>
            <p:nvPr/>
          </p:nvSpPr>
          <p:spPr bwMode="auto">
            <a:xfrm>
              <a:off x="3217" y="383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22" name="Line 30"/>
            <p:cNvSpPr>
              <a:spLocks noChangeShapeType="1"/>
            </p:cNvSpPr>
            <p:nvPr/>
          </p:nvSpPr>
          <p:spPr bwMode="auto">
            <a:xfrm>
              <a:off x="3789" y="3831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23" name="Line 31"/>
            <p:cNvSpPr>
              <a:spLocks noChangeShapeType="1"/>
            </p:cNvSpPr>
            <p:nvPr/>
          </p:nvSpPr>
          <p:spPr bwMode="auto">
            <a:xfrm>
              <a:off x="4347" y="383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1824" name="Group 32"/>
            <p:cNvGrpSpPr>
              <a:grpSpLocks/>
            </p:cNvGrpSpPr>
            <p:nvPr/>
          </p:nvGrpSpPr>
          <p:grpSpPr bwMode="auto">
            <a:xfrm>
              <a:off x="3024" y="3900"/>
              <a:ext cx="336" cy="284"/>
              <a:chOff x="2872" y="3756"/>
              <a:chExt cx="336" cy="284"/>
            </a:xfrm>
          </p:grpSpPr>
          <p:sp>
            <p:nvSpPr>
              <p:cNvPr id="161825" name="Text Box 33"/>
              <p:cNvSpPr txBox="1">
                <a:spLocks noChangeArrowheads="1"/>
              </p:cNvSpPr>
              <p:nvPr/>
            </p:nvSpPr>
            <p:spPr bwMode="auto">
              <a:xfrm>
                <a:off x="2872" y="375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-</a:t>
                </a:r>
                <a:r>
                  <a:rPr lang="en-US" sz="1400" u="sng">
                    <a:latin typeface="Symbol" charset="0"/>
                  </a:rPr>
                  <a:t>6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161826" name="Text Box 34"/>
              <p:cNvSpPr txBox="1">
                <a:spLocks noChangeArrowheads="1"/>
              </p:cNvSpPr>
              <p:nvPr/>
            </p:nvSpPr>
            <p:spPr bwMode="auto">
              <a:xfrm>
                <a:off x="2952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grpSp>
          <p:nvGrpSpPr>
            <p:cNvPr id="161827" name="Group 35"/>
            <p:cNvGrpSpPr>
              <a:grpSpLocks/>
            </p:cNvGrpSpPr>
            <p:nvPr/>
          </p:nvGrpSpPr>
          <p:grpSpPr bwMode="auto">
            <a:xfrm>
              <a:off x="3336" y="3900"/>
              <a:ext cx="336" cy="284"/>
              <a:chOff x="3160" y="3756"/>
              <a:chExt cx="336" cy="284"/>
            </a:xfrm>
          </p:grpSpPr>
          <p:sp>
            <p:nvSpPr>
              <p:cNvPr id="161828" name="Text Box 36"/>
              <p:cNvSpPr txBox="1">
                <a:spLocks noChangeArrowheads="1"/>
              </p:cNvSpPr>
              <p:nvPr/>
            </p:nvSpPr>
            <p:spPr bwMode="auto">
              <a:xfrm>
                <a:off x="3160" y="3756"/>
                <a:ext cx="3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-</a:t>
                </a:r>
                <a:r>
                  <a:rPr lang="en-US" sz="1400" u="sng">
                    <a:latin typeface="Symbol" charset="0"/>
                  </a:rPr>
                  <a:t>4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161829" name="Text Box 37"/>
              <p:cNvSpPr txBox="1">
                <a:spLocks noChangeArrowheads="1"/>
              </p:cNvSpPr>
              <p:nvPr/>
            </p:nvSpPr>
            <p:spPr bwMode="auto">
              <a:xfrm>
                <a:off x="3248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grpSp>
          <p:nvGrpSpPr>
            <p:cNvPr id="161830" name="Group 38"/>
            <p:cNvGrpSpPr>
              <a:grpSpLocks/>
            </p:cNvGrpSpPr>
            <p:nvPr/>
          </p:nvGrpSpPr>
          <p:grpSpPr bwMode="auto">
            <a:xfrm>
              <a:off x="3680" y="3900"/>
              <a:ext cx="296" cy="284"/>
              <a:chOff x="3544" y="3756"/>
              <a:chExt cx="296" cy="284"/>
            </a:xfrm>
          </p:grpSpPr>
          <p:sp>
            <p:nvSpPr>
              <p:cNvPr id="161831" name="Text Box 39"/>
              <p:cNvSpPr txBox="1">
                <a:spLocks noChangeArrowheads="1"/>
              </p:cNvSpPr>
              <p:nvPr/>
            </p:nvSpPr>
            <p:spPr bwMode="auto">
              <a:xfrm>
                <a:off x="3544" y="3756"/>
                <a:ext cx="29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i="1">
                    <a:latin typeface="Symbol" charset="0"/>
                  </a:rPr>
                  <a:t>-</a:t>
                </a:r>
                <a:r>
                  <a:rPr lang="en-US" sz="1400" u="sng">
                    <a:latin typeface="Symbol" charset="0"/>
                  </a:rPr>
                  <a:t>2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161832" name="Text Box 40"/>
              <p:cNvSpPr txBox="1">
                <a:spLocks noChangeArrowheads="1"/>
              </p:cNvSpPr>
              <p:nvPr/>
            </p:nvSpPr>
            <p:spPr bwMode="auto">
              <a:xfrm>
                <a:off x="3600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grpSp>
          <p:nvGrpSpPr>
            <p:cNvPr id="161833" name="Group 41"/>
            <p:cNvGrpSpPr>
              <a:grpSpLocks/>
            </p:cNvGrpSpPr>
            <p:nvPr/>
          </p:nvGrpSpPr>
          <p:grpSpPr bwMode="auto">
            <a:xfrm>
              <a:off x="4200" y="3900"/>
              <a:ext cx="248" cy="284"/>
              <a:chOff x="4032" y="3756"/>
              <a:chExt cx="248" cy="284"/>
            </a:xfrm>
          </p:grpSpPr>
          <p:sp>
            <p:nvSpPr>
              <p:cNvPr id="161834" name="Text Box 42"/>
              <p:cNvSpPr txBox="1">
                <a:spLocks noChangeArrowheads="1"/>
              </p:cNvSpPr>
              <p:nvPr/>
            </p:nvSpPr>
            <p:spPr bwMode="auto">
              <a:xfrm>
                <a:off x="4042" y="3756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 u="sng">
                    <a:latin typeface="Symbol" charset="0"/>
                  </a:rPr>
                  <a:t>2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161835" name="Text Box 43"/>
              <p:cNvSpPr txBox="1">
                <a:spLocks noChangeArrowheads="1"/>
              </p:cNvSpPr>
              <p:nvPr/>
            </p:nvSpPr>
            <p:spPr bwMode="auto">
              <a:xfrm>
                <a:off x="4032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sp>
          <p:nvSpPr>
            <p:cNvPr id="161836" name="Line 44"/>
            <p:cNvSpPr>
              <a:spLocks noChangeShapeType="1"/>
            </p:cNvSpPr>
            <p:nvPr/>
          </p:nvSpPr>
          <p:spPr bwMode="auto">
            <a:xfrm>
              <a:off x="4588" y="383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1837" name="Group 45"/>
            <p:cNvGrpSpPr>
              <a:grpSpLocks/>
            </p:cNvGrpSpPr>
            <p:nvPr/>
          </p:nvGrpSpPr>
          <p:grpSpPr bwMode="auto">
            <a:xfrm>
              <a:off x="4474" y="3900"/>
              <a:ext cx="244" cy="284"/>
              <a:chOff x="4362" y="3756"/>
              <a:chExt cx="244" cy="284"/>
            </a:xfrm>
          </p:grpSpPr>
          <p:sp>
            <p:nvSpPr>
              <p:cNvPr id="161838" name="Text Box 46"/>
              <p:cNvSpPr txBox="1">
                <a:spLocks noChangeArrowheads="1"/>
              </p:cNvSpPr>
              <p:nvPr/>
            </p:nvSpPr>
            <p:spPr bwMode="auto">
              <a:xfrm>
                <a:off x="4362" y="3756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 u="sng">
                    <a:latin typeface="Symbol" charset="0"/>
                  </a:rPr>
                  <a:t>4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161839" name="Text Box 47"/>
              <p:cNvSpPr txBox="1">
                <a:spLocks noChangeArrowheads="1"/>
              </p:cNvSpPr>
              <p:nvPr/>
            </p:nvSpPr>
            <p:spPr bwMode="auto">
              <a:xfrm>
                <a:off x="4368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  <p:sp>
          <p:nvSpPr>
            <p:cNvPr id="161840" name="Line 48"/>
            <p:cNvSpPr>
              <a:spLocks noChangeShapeType="1"/>
            </p:cNvSpPr>
            <p:nvPr/>
          </p:nvSpPr>
          <p:spPr bwMode="auto">
            <a:xfrm>
              <a:off x="4911" y="3831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1841" name="Group 49"/>
            <p:cNvGrpSpPr>
              <a:grpSpLocks/>
            </p:cNvGrpSpPr>
            <p:nvPr/>
          </p:nvGrpSpPr>
          <p:grpSpPr bwMode="auto">
            <a:xfrm>
              <a:off x="4800" y="3900"/>
              <a:ext cx="240" cy="284"/>
              <a:chOff x="4648" y="3756"/>
              <a:chExt cx="240" cy="284"/>
            </a:xfrm>
          </p:grpSpPr>
          <p:sp>
            <p:nvSpPr>
              <p:cNvPr id="161842" name="Text Box 50"/>
              <p:cNvSpPr txBox="1">
                <a:spLocks noChangeArrowheads="1"/>
              </p:cNvSpPr>
              <p:nvPr/>
            </p:nvSpPr>
            <p:spPr bwMode="auto">
              <a:xfrm>
                <a:off x="4650" y="3756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 u="sng">
                    <a:latin typeface="Symbol" charset="0"/>
                  </a:rPr>
                  <a:t>6</a:t>
                </a:r>
                <a:r>
                  <a:rPr lang="en-US" sz="1400" i="1" u="sng">
                    <a:latin typeface="Symbol" charset="0"/>
                  </a:rPr>
                  <a:t>p</a:t>
                </a:r>
                <a:endParaRPr lang="en-US" i="1">
                  <a:latin typeface="Symbol" charset="0"/>
                </a:endParaRPr>
              </a:p>
            </p:txBody>
          </p:sp>
          <p:sp>
            <p:nvSpPr>
              <p:cNvPr id="161843" name="Text Box 51"/>
              <p:cNvSpPr txBox="1">
                <a:spLocks noChangeArrowheads="1"/>
              </p:cNvSpPr>
              <p:nvPr/>
            </p:nvSpPr>
            <p:spPr bwMode="auto">
              <a:xfrm>
                <a:off x="4648" y="3848"/>
                <a:ext cx="23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>
                    <a:latin typeface="Symbol" charset="0"/>
                  </a:rPr>
                  <a:t>t</a:t>
                </a:r>
                <a:endParaRPr lang="en-US"/>
              </a:p>
            </p:txBody>
          </p:sp>
        </p:grpSp>
      </p:grpSp>
      <p:sp>
        <p:nvSpPr>
          <p:cNvPr id="161844" name="Rectangle 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Duality</a:t>
            </a:r>
          </a:p>
        </p:txBody>
      </p:sp>
      <p:sp>
        <p:nvSpPr>
          <p:cNvPr id="161845" name="Rectangle 5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05800" cy="533400"/>
          </a:xfrm>
        </p:spPr>
        <p:txBody>
          <a:bodyPr/>
          <a:lstStyle/>
          <a:p>
            <a:r>
              <a:rPr lang="en-US" dirty="0"/>
              <a:t>Forward/inverse transforms are similar</a:t>
            </a:r>
          </a:p>
        </p:txBody>
      </p:sp>
      <p:sp>
        <p:nvSpPr>
          <p:cNvPr id="5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858000" y="6400800"/>
            <a:ext cx="1905000" cy="457200"/>
          </a:xfrm>
        </p:spPr>
        <p:txBody>
          <a:bodyPr/>
          <a:lstStyle/>
          <a:p>
            <a:r>
              <a:rPr lang="en-US" dirty="0"/>
              <a:t>15-</a:t>
            </a:r>
            <a:fld id="{48456A70-0021-B84E-925B-88B7CCC4D2F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rgbClr val="CC00CC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20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0" i="1" dirty="0">
                <a:solidFill>
                  <a:schemeClr val="tx1"/>
                </a:solidFill>
              </a:rPr>
              <a:t>Continuous-Time Fourier Transform – </a:t>
            </a:r>
            <a:r>
              <a:rPr lang="en-US" sz="1600" b="0" i="1" dirty="0" err="1">
                <a:solidFill>
                  <a:schemeClr val="tx1"/>
                </a:solidFill>
              </a:rPr>
              <a:t>SPFirst</a:t>
            </a:r>
            <a:r>
              <a:rPr lang="en-US" sz="1600" b="0" i="1" dirty="0">
                <a:solidFill>
                  <a:schemeClr val="tx1"/>
                </a:solidFill>
              </a:rPr>
              <a:t> Sec. 11-8</a:t>
            </a:r>
          </a:p>
        </p:txBody>
      </p:sp>
      <p:sp>
        <p:nvSpPr>
          <p:cNvPr id="54" name="Rectangle 53"/>
          <p:cNvSpPr txBox="1">
            <a:spLocks noChangeArrowheads="1"/>
          </p:cNvSpPr>
          <p:nvPr/>
        </p:nvSpPr>
        <p:spPr bwMode="auto">
          <a:xfrm>
            <a:off x="457200" y="30480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Example:		      </a:t>
            </a:r>
            <a:r>
              <a:rPr lang="en-US" dirty="0" err="1"/>
              <a:t>rect</a:t>
            </a:r>
            <a:r>
              <a:rPr lang="en-US" dirty="0"/>
              <a:t>(</a:t>
            </a:r>
            <a:r>
              <a:rPr lang="en-US" i="1" dirty="0"/>
              <a:t>t </a:t>
            </a:r>
            <a:r>
              <a:rPr lang="en-US" dirty="0"/>
              <a:t>/ </a:t>
            </a:r>
            <a:r>
              <a:rPr lang="en-US" dirty="0">
                <a:latin typeface="Symbol" charset="0"/>
              </a:rPr>
              <a:t>t</a:t>
            </a:r>
            <a:r>
              <a:rPr lang="en-US" dirty="0"/>
              <a:t>) </a:t>
            </a:r>
            <a:r>
              <a:rPr lang="en-US" dirty="0">
                <a:sym typeface="Symbol" charset="0"/>
              </a:rPr>
              <a:t> </a:t>
            </a:r>
            <a:r>
              <a:rPr lang="en-US" dirty="0">
                <a:latin typeface="Symbol" charset="0"/>
              </a:rPr>
              <a:t>t</a:t>
            </a:r>
            <a:r>
              <a:rPr lang="en-US" dirty="0"/>
              <a:t> </a:t>
            </a:r>
            <a:r>
              <a:rPr lang="en-US" dirty="0" err="1"/>
              <a:t>sinc</a:t>
            </a:r>
            <a:r>
              <a:rPr lang="en-US" dirty="0"/>
              <a:t>(</a:t>
            </a:r>
            <a:r>
              <a:rPr lang="en-US" i="1" dirty="0">
                <a:latin typeface="Symbol" charset="0"/>
              </a:rPr>
              <a:t>w</a:t>
            </a:r>
            <a:r>
              <a:rPr lang="en-US" dirty="0"/>
              <a:t> </a:t>
            </a:r>
            <a:r>
              <a:rPr lang="en-US" dirty="0">
                <a:latin typeface="Symbol" charset="0"/>
              </a:rPr>
              <a:t>t</a:t>
            </a:r>
            <a:r>
              <a:rPr lang="en-US" dirty="0"/>
              <a:t> / (2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))</a:t>
            </a:r>
          </a:p>
        </p:txBody>
      </p:sp>
      <p:sp>
        <p:nvSpPr>
          <p:cNvPr id="55" name="Rectangle 53"/>
          <p:cNvSpPr txBox="1">
            <a:spLocks noChangeArrowheads="1"/>
          </p:cNvSpPr>
          <p:nvPr/>
        </p:nvSpPr>
        <p:spPr bwMode="auto">
          <a:xfrm>
            <a:off x="457200" y="3505200"/>
            <a:ext cx="830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Tx/>
              <a:buNone/>
            </a:pPr>
            <a:r>
              <a:rPr lang="en-US" dirty="0"/>
              <a:t>Apply duality	       </a:t>
            </a:r>
            <a:r>
              <a:rPr lang="en-US" dirty="0">
                <a:latin typeface="Symbol" charset="0"/>
              </a:rPr>
              <a:t>t</a:t>
            </a:r>
            <a:r>
              <a:rPr lang="en-US" dirty="0"/>
              <a:t> </a:t>
            </a:r>
            <a:r>
              <a:rPr lang="en-US" dirty="0" err="1"/>
              <a:t>sinc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en-US" dirty="0">
                <a:latin typeface="Symbol" charset="0"/>
              </a:rPr>
              <a:t>t</a:t>
            </a:r>
            <a:r>
              <a:rPr lang="en-US" dirty="0"/>
              <a:t>/(2</a:t>
            </a:r>
            <a:r>
              <a:rPr lang="en-US" dirty="0">
                <a:latin typeface="Symbol" charset="2"/>
                <a:cs typeface="Symbol" charset="2"/>
              </a:rPr>
              <a:t>p</a:t>
            </a:r>
            <a:r>
              <a:rPr lang="en-US" dirty="0"/>
              <a:t>)) </a:t>
            </a:r>
            <a:r>
              <a:rPr lang="en-US" dirty="0">
                <a:sym typeface="Symbol" charset="0"/>
              </a:rPr>
              <a:t></a:t>
            </a:r>
            <a:r>
              <a:rPr lang="en-US" dirty="0"/>
              <a:t> 2 </a:t>
            </a:r>
            <a:r>
              <a:rPr lang="en-US" dirty="0">
                <a:latin typeface="Symbol" charset="0"/>
              </a:rPr>
              <a:t>p</a:t>
            </a:r>
            <a:r>
              <a:rPr lang="en-US" dirty="0"/>
              <a:t> </a:t>
            </a:r>
            <a:r>
              <a:rPr lang="en-US" dirty="0" err="1"/>
              <a:t>rect</a:t>
            </a:r>
            <a:r>
              <a:rPr lang="en-US" dirty="0"/>
              <a:t>(-</a:t>
            </a:r>
            <a:r>
              <a:rPr lang="en-US" i="1" dirty="0">
                <a:latin typeface="Symbol" charset="0"/>
              </a:rPr>
              <a:t>w</a:t>
            </a:r>
            <a:r>
              <a:rPr lang="en-US" dirty="0"/>
              <a:t>/</a:t>
            </a:r>
            <a:r>
              <a:rPr lang="en-US" dirty="0">
                <a:latin typeface="Symbol" charset="0"/>
              </a:rPr>
              <a:t>t</a:t>
            </a:r>
            <a:r>
              <a:rPr lang="en-US" dirty="0"/>
              <a:t>)</a:t>
            </a:r>
          </a:p>
        </p:txBody>
      </p:sp>
      <p:sp>
        <p:nvSpPr>
          <p:cNvPr id="56" name="Rectangle 53"/>
          <p:cNvSpPr txBox="1">
            <a:spLocks noChangeArrowheads="1"/>
          </p:cNvSpPr>
          <p:nvPr/>
        </p:nvSpPr>
        <p:spPr bwMode="auto">
          <a:xfrm>
            <a:off x="457200" y="3886200"/>
            <a:ext cx="8305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b="1">
                <a:solidFill>
                  <a:srgbClr val="CC00CC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FontTx/>
              <a:buNone/>
            </a:pPr>
            <a:r>
              <a:rPr lang="en-US" dirty="0" err="1"/>
              <a:t>rect</a:t>
            </a:r>
            <a:r>
              <a:rPr lang="en-US" dirty="0"/>
              <a:t>(·) is even	       </a:t>
            </a:r>
            <a:r>
              <a:rPr lang="en-US" dirty="0">
                <a:latin typeface="Symbol" charset="0"/>
              </a:rPr>
              <a:t>t</a:t>
            </a:r>
            <a:r>
              <a:rPr lang="en-US" dirty="0"/>
              <a:t> </a:t>
            </a:r>
            <a:r>
              <a:rPr lang="en-US" dirty="0" err="1"/>
              <a:t>sinc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en-US" dirty="0">
                <a:latin typeface="Symbol" charset="0"/>
              </a:rPr>
              <a:t>t</a:t>
            </a:r>
            <a:r>
              <a:rPr lang="en-US" dirty="0"/>
              <a:t>/(2</a:t>
            </a:r>
            <a:r>
              <a:rPr lang="en-US" dirty="0">
                <a:latin typeface="Symbol" charset="2"/>
                <a:cs typeface="Symbol" charset="2"/>
              </a:rPr>
              <a:t>p)</a:t>
            </a:r>
            <a:r>
              <a:rPr lang="en-US" dirty="0"/>
              <a:t>) </a:t>
            </a:r>
            <a:r>
              <a:rPr lang="en-US" dirty="0">
                <a:sym typeface="Symbol" charset="0"/>
              </a:rPr>
              <a:t></a:t>
            </a:r>
            <a:r>
              <a:rPr lang="en-US" dirty="0"/>
              <a:t> 2 </a:t>
            </a:r>
            <a:r>
              <a:rPr lang="en-US" dirty="0">
                <a:latin typeface="Symbol" charset="0"/>
              </a:rPr>
              <a:t>p</a:t>
            </a:r>
            <a:r>
              <a:rPr lang="en-US" dirty="0"/>
              <a:t> </a:t>
            </a:r>
            <a:r>
              <a:rPr lang="en-US" dirty="0" err="1"/>
              <a:t>rect</a:t>
            </a:r>
            <a:r>
              <a:rPr lang="en-US" dirty="0"/>
              <a:t>(</a:t>
            </a:r>
            <a:r>
              <a:rPr lang="en-US" i="1" dirty="0">
                <a:latin typeface="Symbol" charset="0"/>
              </a:rPr>
              <a:t>w</a:t>
            </a:r>
            <a:r>
              <a:rPr lang="en-US" dirty="0"/>
              <a:t>/</a:t>
            </a:r>
            <a:r>
              <a:rPr lang="en-US" dirty="0">
                <a:latin typeface="Symbol" charset="0"/>
              </a:rPr>
              <a:t>t</a:t>
            </a:r>
            <a:r>
              <a:rPr lang="en-US" dirty="0"/>
              <a:t>)</a:t>
            </a:r>
          </a:p>
        </p:txBody>
      </p:sp>
      <p:grpSp>
        <p:nvGrpSpPr>
          <p:cNvPr id="57" name="Group 21"/>
          <p:cNvGrpSpPr>
            <a:grpSpLocks/>
          </p:cNvGrpSpPr>
          <p:nvPr/>
        </p:nvGrpSpPr>
        <p:grpSpPr bwMode="auto">
          <a:xfrm>
            <a:off x="4672013" y="5127625"/>
            <a:ext cx="814387" cy="681038"/>
            <a:chOff x="2056" y="3104"/>
            <a:chExt cx="513" cy="429"/>
          </a:xfrm>
        </p:grpSpPr>
        <p:sp>
          <p:nvSpPr>
            <p:cNvPr id="58" name="AutoShape 22"/>
            <p:cNvSpPr>
              <a:spLocks noChangeArrowheads="1"/>
            </p:cNvSpPr>
            <p:nvPr/>
          </p:nvSpPr>
          <p:spPr bwMode="auto">
            <a:xfrm>
              <a:off x="2087" y="3372"/>
              <a:ext cx="482" cy="161"/>
            </a:xfrm>
            <a:prstGeom prst="leftRightArrow">
              <a:avLst>
                <a:gd name="adj1" fmla="val 50000"/>
                <a:gd name="adj2" fmla="val 5987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2056" y="3104"/>
              <a:ext cx="4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i="1" dirty="0">
                  <a:latin typeface="Script" charset="0"/>
                </a:rPr>
                <a:t>F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791200" y="4648200"/>
            <a:ext cx="2209800" cy="1828800"/>
            <a:chOff x="5791200" y="4648200"/>
            <a:chExt cx="2209800" cy="1828800"/>
          </a:xfrm>
        </p:grpSpPr>
        <p:sp>
          <p:nvSpPr>
            <p:cNvPr id="161801" name="Line 9"/>
            <p:cNvSpPr>
              <a:spLocks noChangeShapeType="1"/>
            </p:cNvSpPr>
            <p:nvPr/>
          </p:nvSpPr>
          <p:spPr bwMode="auto">
            <a:xfrm>
              <a:off x="5791200" y="6110288"/>
              <a:ext cx="1905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02" name="Line 10"/>
            <p:cNvSpPr>
              <a:spLocks noChangeShapeType="1"/>
            </p:cNvSpPr>
            <p:nvPr/>
          </p:nvSpPr>
          <p:spPr bwMode="auto">
            <a:xfrm flipV="1">
              <a:off x="6705600" y="5119688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03" name="Line 11"/>
            <p:cNvSpPr>
              <a:spLocks noChangeShapeType="1"/>
            </p:cNvSpPr>
            <p:nvPr/>
          </p:nvSpPr>
          <p:spPr bwMode="auto">
            <a:xfrm>
              <a:off x="6172200" y="5500688"/>
              <a:ext cx="1066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04" name="Line 12"/>
            <p:cNvSpPr>
              <a:spLocks noChangeShapeType="1"/>
            </p:cNvSpPr>
            <p:nvPr/>
          </p:nvSpPr>
          <p:spPr bwMode="auto">
            <a:xfrm>
              <a:off x="7239000" y="5500688"/>
              <a:ext cx="0" cy="6143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05" name="Line 13"/>
            <p:cNvSpPr>
              <a:spLocks noChangeShapeType="1"/>
            </p:cNvSpPr>
            <p:nvPr/>
          </p:nvSpPr>
          <p:spPr bwMode="auto">
            <a:xfrm>
              <a:off x="6172200" y="5500688"/>
              <a:ext cx="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806" name="Text Box 14"/>
            <p:cNvSpPr txBox="1">
              <a:spLocks noChangeArrowheads="1"/>
            </p:cNvSpPr>
            <p:nvPr/>
          </p:nvSpPr>
          <p:spPr bwMode="auto">
            <a:xfrm>
              <a:off x="6705600" y="6110288"/>
              <a:ext cx="304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/>
                <a:t>0</a:t>
              </a:r>
              <a:endParaRPr lang="en-US"/>
            </a:p>
          </p:txBody>
        </p:sp>
        <p:sp>
          <p:nvSpPr>
            <p:cNvPr id="161807" name="Text Box 15"/>
            <p:cNvSpPr txBox="1">
              <a:spLocks noChangeArrowheads="1"/>
            </p:cNvSpPr>
            <p:nvPr/>
          </p:nvSpPr>
          <p:spPr bwMode="auto">
            <a:xfrm>
              <a:off x="6705600" y="5124450"/>
              <a:ext cx="5334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dirty="0"/>
                <a:t>2</a:t>
              </a:r>
              <a:r>
                <a:rPr lang="en-US" sz="1800" dirty="0">
                  <a:latin typeface="Symbol" charset="2"/>
                  <a:cs typeface="Symbol" charset="2"/>
                </a:rPr>
                <a:t>p</a:t>
              </a:r>
              <a:endParaRPr lang="en-US" dirty="0">
                <a:latin typeface="Symbol" charset="2"/>
                <a:cs typeface="Symbol" charset="2"/>
              </a:endParaRPr>
            </a:p>
          </p:txBody>
        </p:sp>
        <p:sp>
          <p:nvSpPr>
            <p:cNvPr id="161808" name="Text Box 16"/>
            <p:cNvSpPr txBox="1">
              <a:spLocks noChangeArrowheads="1"/>
            </p:cNvSpPr>
            <p:nvPr/>
          </p:nvSpPr>
          <p:spPr bwMode="auto">
            <a:xfrm>
              <a:off x="7010400" y="6110288"/>
              <a:ext cx="685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>
                  <a:latin typeface="Symbol" charset="0"/>
                </a:rPr>
                <a:t>t</a:t>
              </a:r>
              <a:r>
                <a:rPr lang="en-US" sz="1800"/>
                <a:t>/2</a:t>
              </a:r>
              <a:endParaRPr lang="en-US"/>
            </a:p>
          </p:txBody>
        </p:sp>
        <p:sp>
          <p:nvSpPr>
            <p:cNvPr id="161809" name="Text Box 17"/>
            <p:cNvSpPr txBox="1">
              <a:spLocks noChangeArrowheads="1"/>
            </p:cNvSpPr>
            <p:nvPr/>
          </p:nvSpPr>
          <p:spPr bwMode="auto">
            <a:xfrm>
              <a:off x="5867400" y="6110288"/>
              <a:ext cx="609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800"/>
                <a:t>-</a:t>
              </a:r>
              <a:r>
                <a:rPr lang="en-US" sz="1800">
                  <a:latin typeface="Symbol" charset="0"/>
                </a:rPr>
                <a:t>t</a:t>
              </a:r>
              <a:r>
                <a:rPr lang="en-US" sz="1800"/>
                <a:t>/2</a:t>
              </a:r>
              <a:endParaRPr lang="en-US"/>
            </a:p>
          </p:txBody>
        </p:sp>
        <p:sp>
          <p:nvSpPr>
            <p:cNvPr id="161810" name="Text Box 18"/>
            <p:cNvSpPr txBox="1">
              <a:spLocks noChangeArrowheads="1"/>
            </p:cNvSpPr>
            <p:nvPr/>
          </p:nvSpPr>
          <p:spPr bwMode="auto">
            <a:xfrm>
              <a:off x="7696200" y="5957888"/>
              <a:ext cx="3048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i="1" dirty="0">
                  <a:latin typeface="Symbol" charset="2"/>
                  <a:cs typeface="Symbol" charset="2"/>
                </a:rPr>
                <a:t>w</a:t>
              </a:r>
              <a:endParaRPr lang="en-US" i="1" dirty="0">
                <a:latin typeface="Symbol" charset="2"/>
                <a:cs typeface="Symbol" charset="2"/>
              </a:endParaRPr>
            </a:p>
          </p:txBody>
        </p:sp>
        <p:graphicFrame>
          <p:nvGraphicFramePr>
            <p:cNvPr id="60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5219228"/>
                </p:ext>
              </p:extLst>
            </p:nvPr>
          </p:nvGraphicFramePr>
          <p:xfrm>
            <a:off x="6075363" y="4648200"/>
            <a:ext cx="1195387" cy="436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" name="Equation" r:id="rId13" imgW="660400" imgH="241300" progId="Equation.3">
                    <p:embed/>
                  </p:oleObj>
                </mc:Choice>
                <mc:Fallback>
                  <p:oleObj name="Equation" r:id="rId13" imgW="6604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5363" y="4648200"/>
                          <a:ext cx="1195387" cy="436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7007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45" grpId="0" build="p"/>
      <p:bldP spid="54" grpId="0"/>
      <p:bldP spid="55" grpId="0"/>
      <p:bldP spid="56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16605</TotalTime>
  <Words>1426</Words>
  <Application>Microsoft Macintosh PowerPoint</Application>
  <PresentationFormat>On-screen Show (4:3)</PresentationFormat>
  <Paragraphs>310</Paragraphs>
  <Slides>17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Script</vt:lpstr>
      <vt:lpstr>Symbol</vt:lpstr>
      <vt:lpstr>Times New Roman</vt:lpstr>
      <vt:lpstr>Verdana</vt:lpstr>
      <vt:lpstr>Wingdings</vt:lpstr>
      <vt:lpstr>Zapf Dingbats</vt:lpstr>
      <vt:lpstr>Default Design</vt:lpstr>
      <vt:lpstr>Equation</vt:lpstr>
      <vt:lpstr>Worksheet</vt:lpstr>
      <vt:lpstr>Continuous-Time Fourier Transform</vt:lpstr>
      <vt:lpstr>Linear Systems and Signals Topics</vt:lpstr>
      <vt:lpstr>Continuous-Time Fourier Transform</vt:lpstr>
      <vt:lpstr>Continuous-Time Fourier Transform</vt:lpstr>
      <vt:lpstr>Causal Exponential Signal</vt:lpstr>
      <vt:lpstr>Rectangular Pulse in Time</vt:lpstr>
      <vt:lpstr>Impulse in Time or Frequency</vt:lpstr>
      <vt:lpstr>Two-Sided Cosine Signal</vt:lpstr>
      <vt:lpstr>Duality</vt:lpstr>
      <vt:lpstr>Scaling</vt:lpstr>
      <vt:lpstr>Shifting in Time</vt:lpstr>
      <vt:lpstr>Sinusoidal Amplitude Modulation</vt:lpstr>
      <vt:lpstr>Amplitude Modulation by Cosine</vt:lpstr>
      <vt:lpstr>Amplitude Demodulation by Cosine</vt:lpstr>
      <vt:lpstr>Time Differentiation Property</vt:lpstr>
      <vt:lpstr>Time Integration Property</vt:lpstr>
      <vt:lpstr>License Info for SPFirst Slides</vt:lpstr>
    </vt:vector>
  </TitlesOfParts>
  <Company>The University of Texas at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EE 345S Lecture 0</dc:subject>
  <dc:creator>Brian L. Evans</dc:creator>
  <cp:lastModifiedBy>Brian Evans</cp:lastModifiedBy>
  <cp:revision>1237</cp:revision>
  <cp:lastPrinted>2016-05-26T02:20:27Z</cp:lastPrinted>
  <dcterms:created xsi:type="dcterms:W3CDTF">1999-08-31T01:42:33Z</dcterms:created>
  <dcterms:modified xsi:type="dcterms:W3CDTF">2021-11-30T22:51:56Z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4</vt:i4>
  </property>
  <property fmtid="{D5CDD505-2E9C-101B-9397-08002B2CF9AE}" pid="6" name="ScreenUsage">
    <vt:i4>3</vt:i4>
  </property>
  <property fmtid="{D5CDD505-2E9C-101B-9397-08002B2CF9AE}" pid="7" name="MailAddress">
    <vt:lpwstr>bevans@ece.utexas.edu</vt:lpwstr>
  </property>
  <property fmtid="{D5CDD505-2E9C-101B-9397-08002B2CF9AE}" pid="8" name="HomePage">
    <vt:lpwstr>http://www.ece.utexas.ed/~bevans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L:\bevans\ee313s01\01_Introduction</vt:lpwstr>
  </property>
</Properties>
</file>